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782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C515E0-831D-2CA8-4D74-CA958F531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D350BF2-34D7-5929-F253-462BB8173D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539E368-31A9-CE9D-1747-EFF0905A6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02F6-5CB7-421F-A22F-12D75C697B47}" type="datetimeFigureOut">
              <a:rPr lang="pl-PL" smtClean="0"/>
              <a:t>11.09.2022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11979BC-E18C-9A74-7868-7C54E8E25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9DEF10A-4056-96AE-FC34-5853BE9F2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36460-667F-4BE2-8D67-21798F4C7E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9308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6D870D-A54D-18E3-6443-0263F30B5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66C5B96-52B6-BFB6-EAF1-2ACAB252E7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A6667F7-EDF6-A690-41EB-82CB4B575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02F6-5CB7-421F-A22F-12D75C697B47}" type="datetimeFigureOut">
              <a:rPr lang="pl-PL" smtClean="0"/>
              <a:t>11.09.2022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F6CFAF7-C1A5-A5A8-63E6-3470B138C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019E72E-95C1-CF80-38DA-BCA649B58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36460-667F-4BE2-8D67-21798F4C7E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784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A1E3F4F1-E320-7015-5404-D3B7C9E1D2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B8DCB15-0AF5-8EB8-6123-53E09E2999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F0EC2A7-E206-92E3-7C38-20B4F097D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02F6-5CB7-421F-A22F-12D75C697B47}" type="datetimeFigureOut">
              <a:rPr lang="pl-PL" smtClean="0"/>
              <a:t>11.09.2022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8A92455-5587-C3E8-6946-234015A05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58D4DEA-5544-79EA-6D92-C2F9FF6CE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36460-667F-4BE2-8D67-21798F4C7E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8062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3A44FB-FA37-76AF-DE2A-39F837351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765169-6428-CEB9-FA8A-3EF455DD2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9F3BE50-D8E5-26D9-0536-B20206C80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02F6-5CB7-421F-A22F-12D75C697B47}" type="datetimeFigureOut">
              <a:rPr lang="pl-PL" smtClean="0"/>
              <a:t>11.09.2022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7E605C9-901F-CA7E-D356-D52F8D28C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33DADAA-EFE0-579E-7A14-8653FE271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36460-667F-4BE2-8D67-21798F4C7E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6325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06760D-80C8-CC7F-9194-79B0CD8F5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E63B2AA-3802-924E-4DCB-1460B6891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EDE54B8-C0B8-EFD7-2633-0150E7C03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02F6-5CB7-421F-A22F-12D75C697B47}" type="datetimeFigureOut">
              <a:rPr lang="pl-PL" smtClean="0"/>
              <a:t>11.09.2022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F323736-47C6-6D75-B452-0C121384C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6ED9C00-D862-1911-E165-3422C18F9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36460-667F-4BE2-8D67-21798F4C7E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5362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F87AF1-A421-1BD0-649E-E97A86D6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0096FE-0A01-ADD0-3F60-8249A3C1D2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2B146E1-3B7A-E5F0-6E39-9FB639AE01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C4569C0-C9A4-1D04-002C-2B1E02AF8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02F6-5CB7-421F-A22F-12D75C697B47}" type="datetimeFigureOut">
              <a:rPr lang="pl-PL" smtClean="0"/>
              <a:t>11.09.2022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FBAA88A-D17E-D06C-BAAD-504AB4875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2E93831-EF8C-7FBE-0163-F7C79314F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36460-667F-4BE2-8D67-21798F4C7E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3044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F74054-DA62-1FAA-9CF1-FB0E7344B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6B9962C-2EAF-53E1-A428-197EC4C41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E6F20A6-DFC0-1640-3F71-1C415FF14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8AA27E4-9C2F-1BA8-5B34-BA7EDB4C9D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9BAD0F3-C3AE-081C-F1E6-5A807BA33B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C0FE4D0-A538-1746-0F79-EA6C62662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02F6-5CB7-421F-A22F-12D75C697B47}" type="datetimeFigureOut">
              <a:rPr lang="pl-PL" smtClean="0"/>
              <a:t>11.09.2022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E34BD4E-5F10-AC44-4AA9-382E8EF22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006EC50-BD1A-163A-5D8C-0BBAB3396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36460-667F-4BE2-8D67-21798F4C7E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8513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9BB215-5211-EFB0-3199-DDDF4B918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E54951F-8FA2-9704-452E-44001F0F6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02F6-5CB7-421F-A22F-12D75C697B47}" type="datetimeFigureOut">
              <a:rPr lang="pl-PL" smtClean="0"/>
              <a:t>11.09.2022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76DAE96-7101-6D4F-8A91-807FA4C3B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1C05410-4A28-76DD-557F-C77F180E9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36460-667F-4BE2-8D67-21798F4C7E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011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DEC1CF62-8CEE-C909-FC75-BAA1B3453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02F6-5CB7-421F-A22F-12D75C697B47}" type="datetimeFigureOut">
              <a:rPr lang="pl-PL" smtClean="0"/>
              <a:t>11.09.2022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AF2B3AC-AC67-CFC8-EA4B-13F4B8D61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86CB06B-D66F-FCBE-56A5-79AB18AA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36460-667F-4BE2-8D67-21798F4C7E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350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3AB22C-4E0C-7622-4E34-A9B74450E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AC43B14-B1FD-42A3-2256-8CBFC309F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5669BA7-5AED-BB17-763A-A4533A2B6D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FDB7DD9-1B61-F293-AAD7-4337B4115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02F6-5CB7-421F-A22F-12D75C697B47}" type="datetimeFigureOut">
              <a:rPr lang="pl-PL" smtClean="0"/>
              <a:t>11.09.2022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0BC555A-199C-9D0C-2856-E2D754D62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3806187-3CFD-A2EC-74AC-03487DFC1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36460-667F-4BE2-8D67-21798F4C7E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6717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857E66-029B-DA13-4797-28D350337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81CCF5E-5E41-B7BC-906F-57D15BD13F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B4BBAF9-1B86-960A-4777-DB377ACDE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7D6190E-2A2A-006D-E46A-269DF4C05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02F6-5CB7-421F-A22F-12D75C697B47}" type="datetimeFigureOut">
              <a:rPr lang="pl-PL" smtClean="0"/>
              <a:t>11.09.2022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71D48F5-F659-D2EC-1392-577574BBA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C3B7743-9245-1038-53E4-0F3D96646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36460-667F-4BE2-8D67-21798F4C7E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2988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7B8B499-7010-9B33-CEBD-0606DAE78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1E42383-B072-1C90-30FF-77DECEF64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FA1F132-2785-4B44-5C0D-BDF9915EDA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202F6-5CB7-421F-A22F-12D75C697B47}" type="datetimeFigureOut">
              <a:rPr lang="pl-PL" smtClean="0"/>
              <a:t>11.09.2022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7709F35-C84C-2414-2C17-40476F892C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5759A88-2A4C-2560-D395-CE189A8D44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36460-667F-4BE2-8D67-21798F4C7E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3993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namy brakujące 8 procent. Ludzki genom będzie w przyszłości jak paszport?  – Zdrowie Wprost">
            <a:extLst>
              <a:ext uri="{FF2B5EF4-FFF2-40B4-BE49-F238E27FC236}">
                <a16:creationId xmlns:a16="http://schemas.microsoft.com/office/drawing/2014/main" id="{5091CCCF-EC4D-1EA7-37D1-F704B714587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Rectangle 2054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03D17D2-DFF1-6F88-133E-B94733D5B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5391150"/>
            <a:ext cx="11182350" cy="10668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Aft>
                <a:spcPts val="800"/>
              </a:spcAft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effectLst/>
              </a:rPr>
              <a:t>DNA</a:t>
            </a:r>
            <a:br>
              <a:rPr lang="en-US" sz="3200" dirty="0">
                <a:solidFill>
                  <a:schemeClr val="accent1">
                    <a:lumMod val="50000"/>
                  </a:schemeClr>
                </a:solidFill>
                <a:effectLst/>
              </a:rPr>
            </a:br>
            <a:r>
              <a:rPr lang="en-US" sz="3200" dirty="0">
                <a:solidFill>
                  <a:schemeClr val="accent1">
                    <a:lumMod val="50000"/>
                  </a:schemeClr>
                </a:solidFill>
                <a:effectLst/>
              </a:rPr>
              <a:t>KWAS DEOKSYRYBONUKLEINOWY</a:t>
            </a:r>
            <a:b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</a:b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2061" name="Straight Connector 2056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2" name="Straight Connector 2058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3814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92036D-0A5D-7514-B706-0BB8291D1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9940" y="365124"/>
            <a:ext cx="6172200" cy="2187576"/>
          </a:xfrm>
        </p:spPr>
        <p:txBody>
          <a:bodyPr>
            <a:normAutofit/>
          </a:bodyPr>
          <a:lstStyle/>
          <a:p>
            <a:br>
              <a:rPr lang="pl-PL" sz="4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447CA11-A3DB-A353-CBCE-3B1E6552FA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23"/>
          <a:stretch/>
        </p:blipFill>
        <p:spPr bwMode="auto">
          <a:xfrm>
            <a:off x="20" y="10"/>
            <a:ext cx="463971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0FE12A-69A4-2739-B2DB-757F8F9D0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9940" y="533400"/>
            <a:ext cx="6172200" cy="5647944"/>
          </a:xfrm>
        </p:spPr>
        <p:txBody>
          <a:bodyPr>
            <a:noAutofit/>
          </a:bodyPr>
          <a:lstStyle/>
          <a:p>
            <a:r>
              <a:rPr lang="pl-PL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Kwas deoksyrybonukleinowy (DNA) został odkryty w roku </a:t>
            </a:r>
            <a:r>
              <a:rPr lang="pl-PL" sz="40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1869</a:t>
            </a:r>
            <a:r>
              <a:rPr lang="pl-PL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przez szwajcarskiego badacza </a:t>
            </a:r>
            <a:r>
              <a:rPr lang="pl-PL" sz="4000" b="1" i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Fryderyka </a:t>
            </a:r>
            <a:r>
              <a:rPr lang="pl-PL" sz="4000" b="1" i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Mieschera</a:t>
            </a:r>
            <a:r>
              <a:rPr lang="pl-PL" sz="4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l-PL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ale nie znano jego budowy jeszcze przez prawie kolejnych 100 lat.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6617342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3" name="Rectangle 2092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D13597B-90DC-FEB3-D705-6F87FAE6D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4751" y="568517"/>
            <a:ext cx="6161004" cy="886379"/>
          </a:xfrm>
        </p:spPr>
        <p:txBody>
          <a:bodyPr>
            <a:normAutofit/>
          </a:bodyPr>
          <a:lstStyle/>
          <a:p>
            <a:endParaRPr lang="pl-PL" dirty="0">
              <a:solidFill>
                <a:schemeClr val="bg1"/>
              </a:solidFill>
            </a:endParaRPr>
          </a:p>
        </p:txBody>
      </p:sp>
      <p:grpSp>
        <p:nvGrpSpPr>
          <p:cNvPr id="2095" name="Group 2094">
            <a:extLst>
              <a:ext uri="{FF2B5EF4-FFF2-40B4-BE49-F238E27FC236}">
                <a16:creationId xmlns:a16="http://schemas.microsoft.com/office/drawing/2014/main" id="{5C880D58-0477-47F1-B3CB-4B30179411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635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2096" name="Freeform: Shape 2095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097" name="Freeform: Shape 2096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pic>
        <p:nvPicPr>
          <p:cNvPr id="2050" name="Picture 2" descr="James Watson – Biographical - NobelPrize.org">
            <a:extLst>
              <a:ext uri="{FF2B5EF4-FFF2-40B4-BE49-F238E27FC236}">
                <a16:creationId xmlns:a16="http://schemas.microsoft.com/office/drawing/2014/main" id="{87D54D7D-C959-C067-B157-6AA5C60DCA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47" r="-2" b="6767"/>
          <a:stretch/>
        </p:blipFill>
        <p:spPr bwMode="auto">
          <a:xfrm>
            <a:off x="235534" y="1009050"/>
            <a:ext cx="3296556" cy="3296556"/>
          </a:xfrm>
          <a:custGeom>
            <a:avLst/>
            <a:gdLst/>
            <a:ahLst/>
            <a:cxnLst/>
            <a:rect l="l" t="t" r="r" b="b"/>
            <a:pathLst>
              <a:path w="2388070" h="2388070">
                <a:moveTo>
                  <a:pt x="1194035" y="0"/>
                </a:moveTo>
                <a:cubicBezTo>
                  <a:pt x="1853482" y="0"/>
                  <a:pt x="2388070" y="534588"/>
                  <a:pt x="2388070" y="1194035"/>
                </a:cubicBezTo>
                <a:cubicBezTo>
                  <a:pt x="2388070" y="1853482"/>
                  <a:pt x="1853482" y="2388070"/>
                  <a:pt x="1194035" y="2388070"/>
                </a:cubicBezTo>
                <a:cubicBezTo>
                  <a:pt x="534588" y="2388070"/>
                  <a:pt x="0" y="1853482"/>
                  <a:pt x="0" y="1194035"/>
                </a:cubicBezTo>
                <a:cubicBezTo>
                  <a:pt x="0" y="534588"/>
                  <a:pt x="534588" y="0"/>
                  <a:pt x="1194035" y="0"/>
                </a:cubicBezTo>
                <a:close/>
              </a:path>
            </a:pathLst>
          </a:custGeom>
          <a:noFill/>
          <a:ln w="285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99" name="Graphic 212">
            <a:extLst>
              <a:ext uri="{FF2B5EF4-FFF2-40B4-BE49-F238E27FC236}">
                <a16:creationId xmlns:a16="http://schemas.microsoft.com/office/drawing/2014/main" id="{877E3FF1-E4B8-49CB-9DD6-7D2067808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9510" y="2210504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101" name="Graphic 212">
            <a:extLst>
              <a:ext uri="{FF2B5EF4-FFF2-40B4-BE49-F238E27FC236}">
                <a16:creationId xmlns:a16="http://schemas.microsoft.com/office/drawing/2014/main" id="{30BDE8C6-094E-46E6-BD5E-75FAB4F7C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9510" y="2210504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93ACFE1-3143-6CC7-A149-50F7CA5BC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820369"/>
            <a:ext cx="5217173" cy="4351338"/>
          </a:xfrm>
        </p:spPr>
        <p:txBody>
          <a:bodyPr>
            <a:normAutofit/>
          </a:bodyPr>
          <a:lstStyle/>
          <a:p>
            <a:r>
              <a:rPr lang="pl-PL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Zagadkę tę rozwiązali amerykański genetyk i biochemik </a:t>
            </a: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James Watson </a:t>
            </a:r>
            <a:r>
              <a:rPr lang="pl-PL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angielski biochemik i genetyk </a:t>
            </a:r>
            <a:r>
              <a:rPr lang="pl-PL" sz="2400" b="1" i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Francis </a:t>
            </a:r>
            <a:r>
              <a:rPr lang="pl-PL" sz="2400" b="1" i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Crick</a:t>
            </a:r>
            <a:r>
              <a:rPr lang="pl-PL" sz="24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4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1953 roku</a:t>
            </a:r>
            <a:r>
              <a:rPr lang="pl-PL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Jednak to angielka </a:t>
            </a:r>
            <a:r>
              <a:rPr lang="pl-PL" sz="2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biofizyczka</a:t>
            </a:r>
            <a:r>
              <a:rPr lang="pl-PL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b="1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Rosalind</a:t>
            </a:r>
            <a:r>
              <a:rPr lang="pl-PL" sz="24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Franklin</a:t>
            </a:r>
            <a:r>
              <a:rPr lang="pl-PL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wykonała przełomowe zdjęcia rentgenowskie cząsteczki DNA, a biochemik angielski Maurice Wilkins przekazał rentgenogramy Watsonowi i </a:t>
            </a:r>
            <a:r>
              <a:rPr lang="pl-PL" sz="2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Crickowi</a:t>
            </a:r>
            <a:r>
              <a:rPr lang="pl-PL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bez wiedzy i zgody </a:t>
            </a:r>
            <a:r>
              <a:rPr lang="pl-PL" sz="2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Rosalind</a:t>
            </a:r>
            <a:r>
              <a:rPr lang="pl-PL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2400" dirty="0">
              <a:solidFill>
                <a:schemeClr val="bg1"/>
              </a:solidFill>
            </a:endParaRPr>
          </a:p>
        </p:txBody>
      </p:sp>
      <p:pic>
        <p:nvPicPr>
          <p:cNvPr id="2058" name="Picture 10" descr="Professor Francis Crick | Biographical summary">
            <a:extLst>
              <a:ext uri="{FF2B5EF4-FFF2-40B4-BE49-F238E27FC236}">
                <a16:creationId xmlns:a16="http://schemas.microsoft.com/office/drawing/2014/main" id="{0A5EABC8-21A1-B8FF-2ECB-B38993EE7D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2"/>
          <a:stretch/>
        </p:blipFill>
        <p:spPr bwMode="auto">
          <a:xfrm>
            <a:off x="2841433" y="3429000"/>
            <a:ext cx="2965878" cy="2965878"/>
          </a:xfrm>
          <a:custGeom>
            <a:avLst/>
            <a:gdLst/>
            <a:ahLst/>
            <a:cxnLst/>
            <a:rect l="l" t="t" r="r" b="b"/>
            <a:pathLst>
              <a:path w="2388070" h="2388070">
                <a:moveTo>
                  <a:pt x="1194035" y="0"/>
                </a:moveTo>
                <a:cubicBezTo>
                  <a:pt x="1853482" y="0"/>
                  <a:pt x="2388070" y="534588"/>
                  <a:pt x="2388070" y="1194035"/>
                </a:cubicBezTo>
                <a:cubicBezTo>
                  <a:pt x="2388070" y="1853482"/>
                  <a:pt x="1853482" y="2388070"/>
                  <a:pt x="1194035" y="2388070"/>
                </a:cubicBezTo>
                <a:cubicBezTo>
                  <a:pt x="534588" y="2388070"/>
                  <a:pt x="0" y="1853482"/>
                  <a:pt x="0" y="1194035"/>
                </a:cubicBezTo>
                <a:cubicBezTo>
                  <a:pt x="0" y="534588"/>
                  <a:pt x="534588" y="0"/>
                  <a:pt x="1194035" y="0"/>
                </a:cubicBezTo>
                <a:close/>
              </a:path>
            </a:pathLst>
          </a:custGeom>
          <a:noFill/>
          <a:ln w="285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03" name="Graphic 185">
            <a:extLst>
              <a:ext uri="{FF2B5EF4-FFF2-40B4-BE49-F238E27FC236}">
                <a16:creationId xmlns:a16="http://schemas.microsoft.com/office/drawing/2014/main" id="{582A903B-6B78-4F0A-B7C9-3D8049902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104" name="Freeform: Shape 2103">
              <a:extLst>
                <a:ext uri="{FF2B5EF4-FFF2-40B4-BE49-F238E27FC236}">
                  <a16:creationId xmlns:a16="http://schemas.microsoft.com/office/drawing/2014/main" id="{D510EA93-8F64-42C8-A630-D449506E9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5" name="Freeform: Shape 2104">
              <a:extLst>
                <a:ext uri="{FF2B5EF4-FFF2-40B4-BE49-F238E27FC236}">
                  <a16:creationId xmlns:a16="http://schemas.microsoft.com/office/drawing/2014/main" id="{06CB53FC-E4DA-4001-928B-9998A85EA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6" name="Freeform: Shape 2105">
              <a:extLst>
                <a:ext uri="{FF2B5EF4-FFF2-40B4-BE49-F238E27FC236}">
                  <a16:creationId xmlns:a16="http://schemas.microsoft.com/office/drawing/2014/main" id="{D210B969-4FDF-4AAC-9397-63D5434958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7" name="Freeform: Shape 2106">
              <a:extLst>
                <a:ext uri="{FF2B5EF4-FFF2-40B4-BE49-F238E27FC236}">
                  <a16:creationId xmlns:a16="http://schemas.microsoft.com/office/drawing/2014/main" id="{570B3EF0-84EA-4F47-86A3-1EA1F644A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8" name="Freeform: Shape 2107">
              <a:extLst>
                <a:ext uri="{FF2B5EF4-FFF2-40B4-BE49-F238E27FC236}">
                  <a16:creationId xmlns:a16="http://schemas.microsoft.com/office/drawing/2014/main" id="{259369A8-EF57-42A1-8EC8-F6A9F92A3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71219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3078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zym są i jak działają testy genetyczne?">
            <a:extLst>
              <a:ext uri="{FF2B5EF4-FFF2-40B4-BE49-F238E27FC236}">
                <a16:creationId xmlns:a16="http://schemas.microsoft.com/office/drawing/2014/main" id="{AA7AB19D-D0A9-D864-FCD3-829220252C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56" b="25994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FE0A3D2F-AB0C-C9EB-E8C7-C3B89B370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endParaRPr lang="pl-PL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DCC2C73-FE57-0434-46CD-9375BBB06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Watson i </a:t>
            </a:r>
            <a:r>
              <a:rPr lang="pl-PL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Crick</a:t>
            </a:r>
            <a:r>
              <a:rPr lang="pl-PL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jako pierwsi zbudowali model cząsteczki DNA i odkryli, w jaki sposób poszczególne elementy DNA łączą się ze sobą. W tym samym roku, 25 kwietnia w czasopiśmie "Nature", opublikowano ich pracę, opisującą model budowy przestrzennej podwójnej helisy DNA. Za swoje odkrycie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otrzymali w 1962 roku Nagrodę Nobla</a:t>
            </a:r>
            <a:r>
              <a:rPr lang="pl-PL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dziedzinie fizjologii i medycyny.</a:t>
            </a:r>
            <a:endParaRPr lang="pl-PL" dirty="0">
              <a:solidFill>
                <a:srgbClr val="FFFFFF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5030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4102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Na co ma wpływ nasze DNA? - Czytelnia apteki Cefarm24">
            <a:extLst>
              <a:ext uri="{FF2B5EF4-FFF2-40B4-BE49-F238E27FC236}">
                <a16:creationId xmlns:a16="http://schemas.microsoft.com/office/drawing/2014/main" id="{35FE1076-E790-7770-BD4E-AC6E5EC786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AB80A304-DB3B-E5E8-5876-819AF27D4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065862"/>
            <a:ext cx="3313164" cy="4726276"/>
          </a:xfrm>
        </p:spPr>
        <p:txBody>
          <a:bodyPr>
            <a:normAutofit/>
          </a:bodyPr>
          <a:lstStyle/>
          <a:p>
            <a:pPr algn="r"/>
            <a:r>
              <a:rPr lang="pl-PL" sz="19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DNA zazwyczaj przyjmuje kształt prawoskrętnej podwójnej helisy ( spirali)</a:t>
            </a:r>
            <a:r>
              <a:rPr lang="pl-PL" sz="19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19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Oznacza to, że cząsteczka DNA składa się z dwóch pojedynczych nici, ułożonych </a:t>
            </a:r>
            <a:r>
              <a:rPr lang="pl-PL" sz="19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antyrównolegle</a:t>
            </a:r>
            <a:r>
              <a:rPr lang="pl-PL" sz="19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siebie (czyli początek jednej nici łączy się z końcówką drugiej nici). Łańcuchy te zwijają się wokół wspólnej osi.  </a:t>
            </a:r>
            <a:br>
              <a:rPr lang="pl-PL" sz="19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900" dirty="0">
              <a:solidFill>
                <a:srgbClr val="FFFFFF"/>
              </a:solidFill>
            </a:endParaRPr>
          </a:p>
        </p:txBody>
      </p:sp>
      <p:cxnSp>
        <p:nvCxnSpPr>
          <p:cNvPr id="4105" name="Straight Connector 4104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6DBE05-483C-757A-01AA-FBBC66594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5379" y="1065862"/>
            <a:ext cx="5744685" cy="4726276"/>
          </a:xfrm>
        </p:spPr>
        <p:txBody>
          <a:bodyPr anchor="ctr">
            <a:normAutofit/>
          </a:bodyPr>
          <a:lstStyle/>
          <a:p>
            <a:pPr indent="0">
              <a:spcAft>
                <a:spcPts val="800"/>
              </a:spcAft>
              <a:buNone/>
            </a:pP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Każda z nici składa się z rządu powtarzających się fragmentów, w których skład wchodzą:</a:t>
            </a:r>
            <a:endParaRPr lang="pl-PL" sz="2000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2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pięciowęglowy cukier deoksyryboza, </a:t>
            </a:r>
            <a:endParaRPr lang="pl-PL" sz="2000" dirty="0">
              <a:solidFill>
                <a:srgbClr val="FFFFFF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2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reszta fosforanowa</a:t>
            </a:r>
            <a:endParaRPr lang="pl-PL" sz="2000" dirty="0">
              <a:solidFill>
                <a:srgbClr val="FFFFFF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2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jedna z czterech zasad azotowych: purynowa (A-adenina lub G-guanina) lub pirymidynowa (C-cytozyna lub T-tymina). </a:t>
            </a:r>
            <a:endParaRPr lang="pl-PL" sz="2000" dirty="0">
              <a:solidFill>
                <a:srgbClr val="FFFFFF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1735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70321C5-A6E4-E852-DD90-165CA8631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694268"/>
            <a:ext cx="3553510" cy="5477932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Zasady azotowe znajdują się wewnątrz nici i są ze sobą połączone wiązaniami wodorowymi A=T, </a:t>
            </a:r>
            <a:r>
              <a:rPr lang="pl-PL" sz="3600" b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C=G</a:t>
            </a:r>
            <a:br>
              <a:rPr lang="pl-PL" sz="4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>
              <a:solidFill>
                <a:schemeClr val="bg1"/>
              </a:solidFill>
            </a:endParaRPr>
          </a:p>
        </p:txBody>
      </p:sp>
      <p:grpSp>
        <p:nvGrpSpPr>
          <p:cNvPr id="30" name="Graphic 38">
            <a:extLst>
              <a:ext uri="{FF2B5EF4-FFF2-40B4-BE49-F238E27FC236}">
                <a16:creationId xmlns:a16="http://schemas.microsoft.com/office/drawing/2014/main" id="{1E8369D0-2C3B-4E27-AC6C-A246AC28C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910252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3D5586F-4573-4C57-9793-1EBFDC8963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: Shape 11">
              <a:extLst>
                <a:ext uri="{FF2B5EF4-FFF2-40B4-BE49-F238E27FC236}">
                  <a16:creationId xmlns:a16="http://schemas.microsoft.com/office/drawing/2014/main" id="{5EED35EF-93A0-4921-941C-ECC67AE2A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" name="Graphic 4">
            <a:extLst>
              <a:ext uri="{FF2B5EF4-FFF2-40B4-BE49-F238E27FC236}">
                <a16:creationId xmlns:a16="http://schemas.microsoft.com/office/drawing/2014/main" id="{C6F74901-2A71-43C3-837C-27CCD6B6D6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37426" y="2203010"/>
            <a:ext cx="975169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92DF49A-063A-4F60-BE30-D268264925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0DCBBE0-7DEE-43ED-BEE3-ABB179CFC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39FE8DF-D1B2-4074-9BDF-C458EA012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1C143B5-6E24-417D-A035-65747A8E9D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331ED8C-8819-4FFB-BF3C-FDA6A90D4B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A39574D-5ECC-4A94-9CB6-646D90DA5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A73D6F7-977D-4026-8F68-CA63C162C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6348370-4FD9-4A99-BB05-944D5B0B0E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1146D46-43DB-4487-A191-0970511C3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17B7142-9D64-4D34-B23C-9471326AD6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8EB71CD-AB26-440E-A0D5-E1081DB55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4423BD2-7458-4680-AF49-5013C9D30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5547DC8-8B87-4446-9CC9-65AF04A5FE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9" name="Oval 28">
            <a:extLst>
              <a:ext uri="{FF2B5EF4-FFF2-40B4-BE49-F238E27FC236}">
                <a16:creationId xmlns:a16="http://schemas.microsoft.com/office/drawing/2014/main" id="{EC11F68A-CC71-4196-BBF3-20CDCD75D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502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85F9950-F10E-4E64-962B-F7034578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502" y="4752208"/>
            <a:ext cx="365021" cy="36502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A87DD07-1C57-82B7-B62C-012778F8D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 lnSpcReduction="10000"/>
          </a:bodyPr>
          <a:lstStyle/>
          <a:p>
            <a:pPr marL="228600">
              <a:spcAft>
                <a:spcPts val="800"/>
              </a:spcAft>
            </a:pPr>
            <a:r>
              <a:rPr lang="pl-PL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 cztery literki (A ,T, G, C ) są alfabetem DNA i ich kolejność koduje poszczególne aminokwasy, a w konsekwencji białka, które ostatecznie są przepisem na każdy, nawet najmniejszy organizm na świecie. Dlatego każdy z nas genetycznie jest wyjątkowy.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ten, kto ma dostęp do naszego DNA, wie o nas wszystko</a:t>
            </a:r>
            <a:r>
              <a:rPr lang="pl-PL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135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33" name="Rectangle 5126">
            <a:extLst>
              <a:ext uri="{FF2B5EF4-FFF2-40B4-BE49-F238E27FC236}">
                <a16:creationId xmlns:a16="http://schemas.microsoft.com/office/drawing/2014/main" id="{28FF88A3-8EBC-4142-8CC2-EBE257ED6C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Czym jest tzw. śmieciowe DNA? - portal DOZ.pl">
            <a:extLst>
              <a:ext uri="{FF2B5EF4-FFF2-40B4-BE49-F238E27FC236}">
                <a16:creationId xmlns:a16="http://schemas.microsoft.com/office/drawing/2014/main" id="{B4E4C69C-F5A4-379E-419F-34554FB140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2" r="20316"/>
          <a:stretch/>
        </p:blipFill>
        <p:spPr bwMode="auto">
          <a:xfrm>
            <a:off x="3" y="10"/>
            <a:ext cx="12191997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33E2FCEC-9024-BD70-A40E-D526F4DE3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0936" y="0"/>
            <a:ext cx="9484225" cy="714375"/>
          </a:xfrm>
        </p:spPr>
        <p:txBody>
          <a:bodyPr>
            <a:normAutofit/>
          </a:bodyPr>
          <a:lstStyle/>
          <a:p>
            <a:endParaRPr lang="pl-PL" sz="4000" dirty="0"/>
          </a:p>
        </p:txBody>
      </p:sp>
      <p:grpSp>
        <p:nvGrpSpPr>
          <p:cNvPr id="5134" name="Group 5128">
            <a:extLst>
              <a:ext uri="{FF2B5EF4-FFF2-40B4-BE49-F238E27FC236}">
                <a16:creationId xmlns:a16="http://schemas.microsoft.com/office/drawing/2014/main" id="{27D8A815-1B1F-4DB5-A03C-F4987CF0C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327777" y="343106"/>
            <a:ext cx="1692092" cy="1852591"/>
            <a:chOff x="790870" y="911082"/>
            <a:chExt cx="2191635" cy="2442764"/>
          </a:xfrm>
        </p:grpSpPr>
        <p:sp>
          <p:nvSpPr>
            <p:cNvPr id="5130" name="Freeform 5">
              <a:extLst>
                <a:ext uri="{FF2B5EF4-FFF2-40B4-BE49-F238E27FC236}">
                  <a16:creationId xmlns:a16="http://schemas.microsoft.com/office/drawing/2014/main" id="{261388EF-B4CE-4326-979A-2F53CED606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90870" y="2245586"/>
              <a:ext cx="1262906" cy="1108260"/>
            </a:xfrm>
            <a:custGeom>
              <a:avLst/>
              <a:gdLst>
                <a:gd name="T0" fmla="*/ 781 w 1099"/>
                <a:gd name="T1" fmla="*/ 0 h 968"/>
                <a:gd name="T2" fmla="*/ 318 w 1099"/>
                <a:gd name="T3" fmla="*/ 0 h 968"/>
                <a:gd name="T4" fmla="*/ 246 w 1099"/>
                <a:gd name="T5" fmla="*/ 42 h 968"/>
                <a:gd name="T6" fmla="*/ 15 w 1099"/>
                <a:gd name="T7" fmla="*/ 443 h 968"/>
                <a:gd name="T8" fmla="*/ 15 w 1099"/>
                <a:gd name="T9" fmla="*/ 525 h 968"/>
                <a:gd name="T10" fmla="*/ 246 w 1099"/>
                <a:gd name="T11" fmla="*/ 926 h 968"/>
                <a:gd name="T12" fmla="*/ 318 w 1099"/>
                <a:gd name="T13" fmla="*/ 968 h 968"/>
                <a:gd name="T14" fmla="*/ 781 w 1099"/>
                <a:gd name="T15" fmla="*/ 968 h 968"/>
                <a:gd name="T16" fmla="*/ 852 w 1099"/>
                <a:gd name="T17" fmla="*/ 926 h 968"/>
                <a:gd name="T18" fmla="*/ 1084 w 1099"/>
                <a:gd name="T19" fmla="*/ 525 h 968"/>
                <a:gd name="T20" fmla="*/ 1084 w 1099"/>
                <a:gd name="T21" fmla="*/ 443 h 968"/>
                <a:gd name="T22" fmla="*/ 852 w 1099"/>
                <a:gd name="T23" fmla="*/ 42 h 968"/>
                <a:gd name="T24" fmla="*/ 781 w 1099"/>
                <a:gd name="T25" fmla="*/ 0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9" h="968">
                  <a:moveTo>
                    <a:pt x="781" y="0"/>
                  </a:moveTo>
                  <a:cubicBezTo>
                    <a:pt x="318" y="0"/>
                    <a:pt x="318" y="0"/>
                    <a:pt x="318" y="0"/>
                  </a:cubicBezTo>
                  <a:cubicBezTo>
                    <a:pt x="288" y="0"/>
                    <a:pt x="261" y="16"/>
                    <a:pt x="246" y="42"/>
                  </a:cubicBezTo>
                  <a:cubicBezTo>
                    <a:pt x="15" y="443"/>
                    <a:pt x="15" y="443"/>
                    <a:pt x="15" y="443"/>
                  </a:cubicBezTo>
                  <a:cubicBezTo>
                    <a:pt x="0" y="468"/>
                    <a:pt x="0" y="500"/>
                    <a:pt x="15" y="525"/>
                  </a:cubicBezTo>
                  <a:cubicBezTo>
                    <a:pt x="246" y="926"/>
                    <a:pt x="246" y="926"/>
                    <a:pt x="246" y="926"/>
                  </a:cubicBezTo>
                  <a:cubicBezTo>
                    <a:pt x="261" y="952"/>
                    <a:pt x="288" y="968"/>
                    <a:pt x="318" y="968"/>
                  </a:cubicBezTo>
                  <a:cubicBezTo>
                    <a:pt x="781" y="968"/>
                    <a:pt x="781" y="968"/>
                    <a:pt x="781" y="968"/>
                  </a:cubicBezTo>
                  <a:cubicBezTo>
                    <a:pt x="810" y="968"/>
                    <a:pt x="838" y="952"/>
                    <a:pt x="852" y="926"/>
                  </a:cubicBezTo>
                  <a:cubicBezTo>
                    <a:pt x="1084" y="525"/>
                    <a:pt x="1084" y="525"/>
                    <a:pt x="1084" y="525"/>
                  </a:cubicBezTo>
                  <a:cubicBezTo>
                    <a:pt x="1099" y="500"/>
                    <a:pt x="1099" y="468"/>
                    <a:pt x="1084" y="443"/>
                  </a:cubicBezTo>
                  <a:cubicBezTo>
                    <a:pt x="852" y="42"/>
                    <a:pt x="852" y="42"/>
                    <a:pt x="852" y="42"/>
                  </a:cubicBezTo>
                  <a:cubicBezTo>
                    <a:pt x="838" y="16"/>
                    <a:pt x="810" y="0"/>
                    <a:pt x="781" y="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635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31" name="Freeform 5">
              <a:extLst>
                <a:ext uri="{FF2B5EF4-FFF2-40B4-BE49-F238E27FC236}">
                  <a16:creationId xmlns:a16="http://schemas.microsoft.com/office/drawing/2014/main" id="{33A25547-9075-4BDB-8F46-BA09E76AA3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3975" y="911082"/>
              <a:ext cx="2048530" cy="1797684"/>
            </a:xfrm>
            <a:custGeom>
              <a:avLst/>
              <a:gdLst>
                <a:gd name="T0" fmla="*/ 781 w 1099"/>
                <a:gd name="T1" fmla="*/ 0 h 968"/>
                <a:gd name="T2" fmla="*/ 318 w 1099"/>
                <a:gd name="T3" fmla="*/ 0 h 968"/>
                <a:gd name="T4" fmla="*/ 246 w 1099"/>
                <a:gd name="T5" fmla="*/ 42 h 968"/>
                <a:gd name="T6" fmla="*/ 15 w 1099"/>
                <a:gd name="T7" fmla="*/ 443 h 968"/>
                <a:gd name="T8" fmla="*/ 15 w 1099"/>
                <a:gd name="T9" fmla="*/ 525 h 968"/>
                <a:gd name="T10" fmla="*/ 246 w 1099"/>
                <a:gd name="T11" fmla="*/ 926 h 968"/>
                <a:gd name="T12" fmla="*/ 318 w 1099"/>
                <a:gd name="T13" fmla="*/ 968 h 968"/>
                <a:gd name="T14" fmla="*/ 781 w 1099"/>
                <a:gd name="T15" fmla="*/ 968 h 968"/>
                <a:gd name="T16" fmla="*/ 852 w 1099"/>
                <a:gd name="T17" fmla="*/ 926 h 968"/>
                <a:gd name="T18" fmla="*/ 1084 w 1099"/>
                <a:gd name="T19" fmla="*/ 525 h 968"/>
                <a:gd name="T20" fmla="*/ 1084 w 1099"/>
                <a:gd name="T21" fmla="*/ 443 h 968"/>
                <a:gd name="T22" fmla="*/ 852 w 1099"/>
                <a:gd name="T23" fmla="*/ 42 h 968"/>
                <a:gd name="T24" fmla="*/ 781 w 1099"/>
                <a:gd name="T25" fmla="*/ 0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9" h="968">
                  <a:moveTo>
                    <a:pt x="781" y="0"/>
                  </a:moveTo>
                  <a:cubicBezTo>
                    <a:pt x="318" y="0"/>
                    <a:pt x="318" y="0"/>
                    <a:pt x="318" y="0"/>
                  </a:cubicBezTo>
                  <a:cubicBezTo>
                    <a:pt x="288" y="0"/>
                    <a:pt x="261" y="16"/>
                    <a:pt x="246" y="42"/>
                  </a:cubicBezTo>
                  <a:cubicBezTo>
                    <a:pt x="15" y="443"/>
                    <a:pt x="15" y="443"/>
                    <a:pt x="15" y="443"/>
                  </a:cubicBezTo>
                  <a:cubicBezTo>
                    <a:pt x="0" y="468"/>
                    <a:pt x="0" y="500"/>
                    <a:pt x="15" y="525"/>
                  </a:cubicBezTo>
                  <a:cubicBezTo>
                    <a:pt x="246" y="926"/>
                    <a:pt x="246" y="926"/>
                    <a:pt x="246" y="926"/>
                  </a:cubicBezTo>
                  <a:cubicBezTo>
                    <a:pt x="261" y="952"/>
                    <a:pt x="288" y="968"/>
                    <a:pt x="318" y="968"/>
                  </a:cubicBezTo>
                  <a:cubicBezTo>
                    <a:pt x="781" y="968"/>
                    <a:pt x="781" y="968"/>
                    <a:pt x="781" y="968"/>
                  </a:cubicBezTo>
                  <a:cubicBezTo>
                    <a:pt x="810" y="968"/>
                    <a:pt x="838" y="952"/>
                    <a:pt x="852" y="926"/>
                  </a:cubicBezTo>
                  <a:cubicBezTo>
                    <a:pt x="1084" y="525"/>
                    <a:pt x="1084" y="525"/>
                    <a:pt x="1084" y="525"/>
                  </a:cubicBezTo>
                  <a:cubicBezTo>
                    <a:pt x="1099" y="500"/>
                    <a:pt x="1099" y="468"/>
                    <a:pt x="1084" y="443"/>
                  </a:cubicBezTo>
                  <a:cubicBezTo>
                    <a:pt x="852" y="42"/>
                    <a:pt x="852" y="42"/>
                    <a:pt x="852" y="42"/>
                  </a:cubicBezTo>
                  <a:cubicBezTo>
                    <a:pt x="838" y="16"/>
                    <a:pt x="810" y="0"/>
                    <a:pt x="781" y="0"/>
                  </a:cubicBezTo>
                  <a:close/>
                </a:path>
              </a:pathLst>
            </a:custGeom>
            <a:noFill/>
            <a:ln w="63500" cap="flat">
              <a:solidFill>
                <a:schemeClr val="tx1">
                  <a:alpha val="6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32" name="Freeform 5">
              <a:extLst>
                <a:ext uri="{FF2B5EF4-FFF2-40B4-BE49-F238E27FC236}">
                  <a16:creationId xmlns:a16="http://schemas.microsoft.com/office/drawing/2014/main" id="{1D917FAD-3240-4D3F-91A0-9571F75DC6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62936" y="1825453"/>
              <a:ext cx="799094" cy="701243"/>
            </a:xfrm>
            <a:custGeom>
              <a:avLst/>
              <a:gdLst>
                <a:gd name="T0" fmla="*/ 781 w 1099"/>
                <a:gd name="T1" fmla="*/ 0 h 968"/>
                <a:gd name="T2" fmla="*/ 318 w 1099"/>
                <a:gd name="T3" fmla="*/ 0 h 968"/>
                <a:gd name="T4" fmla="*/ 246 w 1099"/>
                <a:gd name="T5" fmla="*/ 42 h 968"/>
                <a:gd name="T6" fmla="*/ 15 w 1099"/>
                <a:gd name="T7" fmla="*/ 443 h 968"/>
                <a:gd name="T8" fmla="*/ 15 w 1099"/>
                <a:gd name="T9" fmla="*/ 525 h 968"/>
                <a:gd name="T10" fmla="*/ 246 w 1099"/>
                <a:gd name="T11" fmla="*/ 926 h 968"/>
                <a:gd name="T12" fmla="*/ 318 w 1099"/>
                <a:gd name="T13" fmla="*/ 968 h 968"/>
                <a:gd name="T14" fmla="*/ 781 w 1099"/>
                <a:gd name="T15" fmla="*/ 968 h 968"/>
                <a:gd name="T16" fmla="*/ 852 w 1099"/>
                <a:gd name="T17" fmla="*/ 926 h 968"/>
                <a:gd name="T18" fmla="*/ 1084 w 1099"/>
                <a:gd name="T19" fmla="*/ 525 h 968"/>
                <a:gd name="T20" fmla="*/ 1084 w 1099"/>
                <a:gd name="T21" fmla="*/ 443 h 968"/>
                <a:gd name="T22" fmla="*/ 852 w 1099"/>
                <a:gd name="T23" fmla="*/ 42 h 968"/>
                <a:gd name="T24" fmla="*/ 781 w 1099"/>
                <a:gd name="T25" fmla="*/ 0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9" h="968">
                  <a:moveTo>
                    <a:pt x="781" y="0"/>
                  </a:moveTo>
                  <a:cubicBezTo>
                    <a:pt x="318" y="0"/>
                    <a:pt x="318" y="0"/>
                    <a:pt x="318" y="0"/>
                  </a:cubicBezTo>
                  <a:cubicBezTo>
                    <a:pt x="288" y="0"/>
                    <a:pt x="261" y="16"/>
                    <a:pt x="246" y="42"/>
                  </a:cubicBezTo>
                  <a:cubicBezTo>
                    <a:pt x="15" y="443"/>
                    <a:pt x="15" y="443"/>
                    <a:pt x="15" y="443"/>
                  </a:cubicBezTo>
                  <a:cubicBezTo>
                    <a:pt x="0" y="468"/>
                    <a:pt x="0" y="500"/>
                    <a:pt x="15" y="525"/>
                  </a:cubicBezTo>
                  <a:cubicBezTo>
                    <a:pt x="246" y="926"/>
                    <a:pt x="246" y="926"/>
                    <a:pt x="246" y="926"/>
                  </a:cubicBezTo>
                  <a:cubicBezTo>
                    <a:pt x="261" y="952"/>
                    <a:pt x="288" y="968"/>
                    <a:pt x="318" y="968"/>
                  </a:cubicBezTo>
                  <a:cubicBezTo>
                    <a:pt x="781" y="968"/>
                    <a:pt x="781" y="968"/>
                    <a:pt x="781" y="968"/>
                  </a:cubicBezTo>
                  <a:cubicBezTo>
                    <a:pt x="810" y="968"/>
                    <a:pt x="838" y="952"/>
                    <a:pt x="852" y="926"/>
                  </a:cubicBezTo>
                  <a:cubicBezTo>
                    <a:pt x="1084" y="525"/>
                    <a:pt x="1084" y="525"/>
                    <a:pt x="1084" y="525"/>
                  </a:cubicBezTo>
                  <a:cubicBezTo>
                    <a:pt x="1099" y="500"/>
                    <a:pt x="1099" y="468"/>
                    <a:pt x="1084" y="443"/>
                  </a:cubicBezTo>
                  <a:cubicBezTo>
                    <a:pt x="852" y="42"/>
                    <a:pt x="852" y="42"/>
                    <a:pt x="852" y="42"/>
                  </a:cubicBezTo>
                  <a:cubicBezTo>
                    <a:pt x="838" y="16"/>
                    <a:pt x="810" y="0"/>
                    <a:pt x="781" y="0"/>
                  </a:cubicBez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 w="635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A6C6AA-E788-BCA7-BAA4-D951CBC72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0936" y="1381125"/>
            <a:ext cx="9484235" cy="4141849"/>
          </a:xfrm>
        </p:spPr>
        <p:txBody>
          <a:bodyPr>
            <a:normAutofit fontScale="92500" lnSpcReduction="20000"/>
          </a:bodyPr>
          <a:lstStyle/>
          <a:p>
            <a:pPr indent="228600">
              <a:spcAft>
                <a:spcPts val="800"/>
              </a:spcAft>
            </a:pPr>
            <a:r>
              <a:rPr lang="pl-PL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Cząsteczki DNA znajdują się w każdej żywej komórce i wchodzą w skład chromosomów. Zawierają informacje o budowie i funkcjonowaniu organizmu.</a:t>
            </a:r>
            <a:endParaRPr lang="pl-PL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>
              <a:spcAft>
                <a:spcPts val="800"/>
              </a:spcAft>
            </a:pPr>
            <a:r>
              <a:rPr lang="pl-PL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DNA zawarte są zakodowane informacje genetyczne, niezbędne do przenoszenia cech dziedziczonych z pokolenia na pokolenie oraz do wytwarzania molekuł potrzebnych do rozwoju i wzrostu. </a:t>
            </a:r>
            <a:endParaRPr lang="pl-PL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Odkrycie budowy DNA przyczyniło się do szybkiego rozwoju genetyki- zaczęto mapować (lokalizowano miejsca) chromosomy, odkryto szereg genów odpowiedzialnych za choroby genetyczne np. mukowiscydozę, hemofilię, daltonizm, zespół Downa.</a:t>
            </a:r>
            <a:endParaRPr lang="pl-PL" b="1" dirty="0"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8291242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1" name="!!BGRectangle">
            <a:extLst>
              <a:ext uri="{FF2B5EF4-FFF2-40B4-BE49-F238E27FC236}">
                <a16:creationId xmlns:a16="http://schemas.microsoft.com/office/drawing/2014/main" id="{9CC67894-1D18-43E0-B8E1-ECF37EB0D4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-6182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53" name="Rectangle 6152">
            <a:extLst>
              <a:ext uri="{FF2B5EF4-FFF2-40B4-BE49-F238E27FC236}">
                <a16:creationId xmlns:a16="http://schemas.microsoft.com/office/drawing/2014/main" id="{A13E3398-4840-4DA1-B674-51AE569B2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146" name="Picture 2" descr="Odcisk palca w dowodzie? - Prawo Nowych Technologii">
            <a:extLst>
              <a:ext uri="{FF2B5EF4-FFF2-40B4-BE49-F238E27FC236}">
                <a16:creationId xmlns:a16="http://schemas.microsoft.com/office/drawing/2014/main" id="{66B2B488-D1EE-4176-CAFF-93DAE58D49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38" b="2462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4B7B07E4-8842-FB7F-FE4F-CB577CD71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6" y="-400050"/>
            <a:ext cx="10410524" cy="257175"/>
          </a:xfrm>
        </p:spPr>
        <p:txBody>
          <a:bodyPr>
            <a:normAutofit fontScale="90000"/>
          </a:bodyPr>
          <a:lstStyle/>
          <a:p>
            <a:endParaRPr lang="pl-PL" dirty="0">
              <a:solidFill>
                <a:srgbClr val="FFFFFF"/>
              </a:solidFill>
            </a:endParaRPr>
          </a:p>
        </p:txBody>
      </p:sp>
      <p:sp>
        <p:nvSpPr>
          <p:cNvPr id="6155" name="!!Line">
            <a:extLst>
              <a:ext uri="{FF2B5EF4-FFF2-40B4-BE49-F238E27FC236}">
                <a16:creationId xmlns:a16="http://schemas.microsoft.com/office/drawing/2014/main" id="{83306AB0-8BF5-43D5-B5E2-C53EA07838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826324"/>
            <a:ext cx="27432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CE33D7-F4C1-BA06-9AA6-044447C48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3276" y="180975"/>
            <a:ext cx="10410524" cy="5995988"/>
          </a:xfrm>
        </p:spPr>
        <p:txBody>
          <a:bodyPr>
            <a:normAutofit/>
          </a:bodyPr>
          <a:lstStyle/>
          <a:p>
            <a:pPr indent="457200">
              <a:spcAft>
                <a:spcPts val="800"/>
              </a:spcAft>
            </a:pPr>
            <a:r>
              <a:rPr lang="pl-PL" sz="20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Próba DNA może stać się (zamiast odcisków palców) dowodem na winę lub niewinność oskarżonego w procesie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l-PL" sz="2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Jako że każdy człowiek posiada jedyne, niepowtarzalne DNA, to podczas śledztwa pobierane są z miejsca zdarzenia krew, </a:t>
            </a:r>
            <a:r>
              <a:rPr lang="pl-PL" sz="200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włosy, paznokcie i inne materiały organiczne i porównywane z materiałem podejrzanego.</a:t>
            </a:r>
            <a:endParaRPr lang="pl-PL" sz="2000" dirty="0">
              <a:solidFill>
                <a:schemeClr val="accent1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spcAft>
                <a:spcPts val="800"/>
              </a:spcAft>
              <a:buNone/>
            </a:pPr>
            <a:r>
              <a:rPr lang="pl-PL" sz="20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 raz pierwszy wykorzystano DNA w kryminalistyce w roku 1986 przez brytyjską policję. </a:t>
            </a:r>
            <a:r>
              <a:rPr lang="pl-PL" sz="2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Profil podejrzanego nie był zgodny z profilem sprawcy i dzięki temu podejrzany został uniewinniony. </a:t>
            </a:r>
            <a:endParaRPr lang="pl-PL" sz="2000" dirty="0">
              <a:solidFill>
                <a:srgbClr val="FFFFFF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pl-PL" sz="2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Rok później DNA było dowodem w innej sprawie, w którym podejrzanego uznano winnym. Początkowo metoda ta wzbudzała nieufność, dziś trudno wyobrazić sobie kryminalistykę bez analiz DNA.</a:t>
            </a:r>
            <a:r>
              <a:rPr lang="pl-PL" sz="20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 sz="2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DNA wykorzystywane jest również w procesach o dochodzenie ojcostwa.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 sz="2000" dirty="0"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pl-PL" sz="20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Nagrodę Nobla również dostał Wilkins, jako mężczyzna i szef. Niestety zapomniano o pani Franklin, która już w tym czasie nie żyła ( zmarła na raka w 1958 r). Jest to niesprawiedliwe, że po tylu latach, mimo iż znamy prawdę, wciąż zapominamy o tej kobiecie.	</a:t>
            </a:r>
            <a:endParaRPr lang="pl-PL" sz="2000" b="1" dirty="0"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94114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580</Words>
  <Application>Microsoft Office PowerPoint</Application>
  <PresentationFormat>Panoramiczny</PresentationFormat>
  <Paragraphs>20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Motyw pakietu Office</vt:lpstr>
      <vt:lpstr>DNA KWAS DEOKSYRYBONUKLEINOWY </vt:lpstr>
      <vt:lpstr> </vt:lpstr>
      <vt:lpstr>Prezentacja programu PowerPoint</vt:lpstr>
      <vt:lpstr>Prezentacja programu PowerPoint</vt:lpstr>
      <vt:lpstr>DNA zazwyczaj przyjmuje kształt prawoskrętnej podwójnej helisy ( spirali). Oznacza to, że cząsteczka DNA składa się z dwóch pojedynczych nici, ułożonych antyrównolegle do siebie (czyli początek jednej nici łączy się z końcówką drugiej nici). Łańcuchy te zwijają się wokół wspólnej osi.   </vt:lpstr>
      <vt:lpstr>Zasady azotowe znajdują się wewnątrz nici i są ze sobą połączone wiązaniami wodorowymi A=T, C=G 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KWAS DEOKSYRYBONUKLEINOWY </dc:title>
  <dc:creator>Agata Giersok</dc:creator>
  <cp:lastModifiedBy>Agata Giersok</cp:lastModifiedBy>
  <cp:revision>2</cp:revision>
  <dcterms:created xsi:type="dcterms:W3CDTF">2022-09-11T12:35:48Z</dcterms:created>
  <dcterms:modified xsi:type="dcterms:W3CDTF">2022-09-11T13:55:05Z</dcterms:modified>
</cp:coreProperties>
</file>