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11/23/2014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11/23/2014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11/23/2014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11/23/2014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>
                <a:solidFill>
                  <a:srgbClr val="002060"/>
                </a:solidFill>
              </a:rPr>
              <a:t>ASERTYWNOŚĆ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396247" y="4050833"/>
            <a:ext cx="3877755" cy="379499"/>
          </a:xfrm>
        </p:spPr>
        <p:txBody>
          <a:bodyPr>
            <a:normAutofit fontScale="92500"/>
          </a:bodyPr>
          <a:lstStyle/>
          <a:p>
            <a:r>
              <a:rPr lang="pl-PL" dirty="0" smtClean="0">
                <a:solidFill>
                  <a:srgbClr val="0070C0"/>
                </a:solidFill>
              </a:rPr>
              <a:t>mgr Justyna Dziubak - Sobiechowska</a:t>
            </a:r>
            <a:endParaRPr lang="pl-PL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03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364899"/>
            <a:ext cx="3315117" cy="639651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2060"/>
                </a:solidFill>
              </a:rPr>
              <a:t>ASERTYWNOŚĆ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489398" y="1738648"/>
            <a:ext cx="896369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solidFill>
                  <a:srgbClr val="002060"/>
                </a:solidFill>
              </a:rPr>
              <a:t>Asertywność to umiejętność, dzięki której ludzie otwarcie wyrażają swoje myśli, uczucia i przekonania, nie lekceważąc uczuć i </a:t>
            </a:r>
            <a:r>
              <a:rPr lang="en-US" sz="2400" dirty="0" err="1">
                <a:solidFill>
                  <a:srgbClr val="002060"/>
                </a:solidFill>
              </a:rPr>
              <a:t>poglądów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swoich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rozmówców</a:t>
            </a:r>
            <a:r>
              <a:rPr lang="en-US" sz="2400" dirty="0">
                <a:solidFill>
                  <a:srgbClr val="002060"/>
                </a:solidFill>
              </a:rPr>
              <a:t>. Ludzie asertywni potrafią </a:t>
            </a:r>
            <a:r>
              <a:rPr lang="pl-PL" sz="2400" dirty="0" smtClean="0">
                <a:solidFill>
                  <a:srgbClr val="002060"/>
                </a:solidFill>
              </a:rPr>
              <a:t>powiedzieć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>
                <a:solidFill>
                  <a:srgbClr val="002060"/>
                </a:solidFill>
              </a:rPr>
              <a:t>„nie” bez </a:t>
            </a:r>
            <a:r>
              <a:rPr lang="pl-PL" sz="2400" dirty="0" smtClean="0">
                <a:solidFill>
                  <a:srgbClr val="002060"/>
                </a:solidFill>
              </a:rPr>
              <a:t>wyrzutów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pl-PL" sz="2400" dirty="0" smtClean="0">
                <a:solidFill>
                  <a:srgbClr val="002060"/>
                </a:solidFill>
              </a:rPr>
              <a:t>sumienia</a:t>
            </a:r>
            <a:r>
              <a:rPr lang="en-US" sz="2400" dirty="0" smtClean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złości</a:t>
            </a:r>
            <a:r>
              <a:rPr lang="en-US" sz="2400" dirty="0">
                <a:solidFill>
                  <a:srgbClr val="002060"/>
                </a:solidFill>
              </a:rPr>
              <a:t>, </a:t>
            </a:r>
            <a:r>
              <a:rPr lang="en-US" sz="2400" dirty="0" err="1">
                <a:solidFill>
                  <a:srgbClr val="002060"/>
                </a:solidFill>
              </a:rPr>
              <a:t>czy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lęku</a:t>
            </a:r>
            <a:r>
              <a:rPr lang="en-US" sz="2400" dirty="0">
                <a:solidFill>
                  <a:srgbClr val="002060"/>
                </a:solidFill>
              </a:rPr>
              <a:t>.</a:t>
            </a:r>
            <a:endParaRPr lang="pl-PL" sz="2400" dirty="0">
              <a:solidFill>
                <a:srgbClr val="002060"/>
              </a:solidFill>
            </a:endParaRPr>
          </a:p>
          <a:p>
            <a:pPr algn="just"/>
            <a:r>
              <a:rPr lang="en-US" sz="2400" dirty="0">
                <a:solidFill>
                  <a:srgbClr val="002060"/>
                </a:solidFill>
              </a:rPr>
              <a:t>Asertywność nie </a:t>
            </a:r>
            <a:r>
              <a:rPr lang="en-US" sz="2400" dirty="0" err="1">
                <a:solidFill>
                  <a:srgbClr val="002060"/>
                </a:solidFill>
              </a:rPr>
              <a:t>stanowi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gwarancji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sukcesu</a:t>
            </a:r>
            <a:r>
              <a:rPr lang="en-US" sz="2400" dirty="0">
                <a:solidFill>
                  <a:srgbClr val="002060"/>
                </a:solidFill>
              </a:rPr>
              <a:t>, ale </a:t>
            </a:r>
            <a:r>
              <a:rPr lang="en-US" sz="2400" dirty="0" err="1">
                <a:solidFill>
                  <a:srgbClr val="002060"/>
                </a:solidFill>
              </a:rPr>
              <a:t>daje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satysfakcję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wyrażania</a:t>
            </a:r>
            <a:r>
              <a:rPr lang="pl-PL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</a:rPr>
              <a:t>własnych</a:t>
            </a:r>
            <a:r>
              <a:rPr lang="en-US" sz="2400" dirty="0" smtClean="0">
                <a:solidFill>
                  <a:srgbClr val="002060"/>
                </a:solidFill>
              </a:rPr>
              <a:t> </a:t>
            </a:r>
            <a:r>
              <a:rPr lang="en-US" sz="2400" dirty="0">
                <a:solidFill>
                  <a:srgbClr val="002060"/>
                </a:solidFill>
              </a:rPr>
              <a:t>uczuć </a:t>
            </a:r>
            <a:r>
              <a:rPr lang="en-US" sz="2400" dirty="0" err="1">
                <a:solidFill>
                  <a:srgbClr val="002060"/>
                </a:solidFill>
              </a:rPr>
              <a:t>po</a:t>
            </a:r>
            <a:r>
              <a:rPr lang="en-US" sz="2400" dirty="0">
                <a:solidFill>
                  <a:srgbClr val="002060"/>
                </a:solidFill>
              </a:rPr>
              <a:t> to, by </a:t>
            </a:r>
            <a:r>
              <a:rPr lang="en-US" sz="2400" dirty="0" err="1">
                <a:solidFill>
                  <a:srgbClr val="002060"/>
                </a:solidFill>
              </a:rPr>
              <a:t>konflikt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można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było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rozstrzygnąć</a:t>
            </a:r>
            <a:r>
              <a:rPr lang="en-US" sz="2400" dirty="0">
                <a:solidFill>
                  <a:srgbClr val="002060"/>
                </a:solidFill>
              </a:rPr>
              <a:t> bez </a:t>
            </a:r>
            <a:r>
              <a:rPr lang="en-US" sz="2400" dirty="0" err="1">
                <a:solidFill>
                  <a:srgbClr val="002060"/>
                </a:solidFill>
              </a:rPr>
              <a:t>poczucia</a:t>
            </a:r>
            <a:r>
              <a:rPr lang="en-US" sz="2400" dirty="0">
                <a:solidFill>
                  <a:srgbClr val="002060"/>
                </a:solidFill>
              </a:rPr>
              <a:t> winy, </a:t>
            </a:r>
            <a:r>
              <a:rPr lang="en-US" sz="2400" dirty="0" err="1">
                <a:solidFill>
                  <a:srgbClr val="002060"/>
                </a:solidFill>
              </a:rPr>
              <a:t>czy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nieszczerości</a:t>
            </a:r>
            <a:r>
              <a:rPr lang="en-US" sz="2400" dirty="0">
                <a:solidFill>
                  <a:srgbClr val="002060"/>
                </a:solidFill>
              </a:rPr>
              <a:t>. To umiejętność </a:t>
            </a:r>
            <a:r>
              <a:rPr lang="en-US" sz="2400" dirty="0" err="1">
                <a:solidFill>
                  <a:srgbClr val="002060"/>
                </a:solidFill>
              </a:rPr>
              <a:t>wyrażania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własnych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przekonań</a:t>
            </a:r>
            <a:r>
              <a:rPr lang="en-US" sz="2400" dirty="0">
                <a:solidFill>
                  <a:srgbClr val="002060"/>
                </a:solidFill>
              </a:rPr>
              <a:t> i </a:t>
            </a:r>
            <a:r>
              <a:rPr lang="en-US" sz="2400" dirty="0" err="1">
                <a:solidFill>
                  <a:srgbClr val="002060"/>
                </a:solidFill>
              </a:rPr>
              <a:t>bycie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sobą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niezależnie</a:t>
            </a:r>
            <a:r>
              <a:rPr lang="en-US" sz="2400" dirty="0">
                <a:solidFill>
                  <a:srgbClr val="002060"/>
                </a:solidFill>
              </a:rPr>
              <a:t> od </a:t>
            </a:r>
            <a:r>
              <a:rPr lang="en-US" sz="2400" dirty="0" err="1">
                <a:solidFill>
                  <a:srgbClr val="002060"/>
                </a:solidFill>
              </a:rPr>
              <a:t>oczekiwań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innych</a:t>
            </a:r>
            <a:r>
              <a:rPr lang="en-US" sz="2400" dirty="0">
                <a:solidFill>
                  <a:srgbClr val="002060"/>
                </a:solidFill>
              </a:rPr>
              <a:t> </a:t>
            </a:r>
            <a:r>
              <a:rPr lang="en-US" sz="2400" dirty="0" err="1">
                <a:solidFill>
                  <a:srgbClr val="002060"/>
                </a:solidFill>
              </a:rPr>
              <a:t>ludzi</a:t>
            </a:r>
            <a:r>
              <a:rPr lang="en-US" sz="2400" dirty="0" smtClean="0">
                <a:solidFill>
                  <a:srgbClr val="002060"/>
                </a:solidFill>
              </a:rPr>
              <a:t>.</a:t>
            </a:r>
            <a:endParaRPr lang="pl-PL" sz="2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85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248991"/>
            <a:ext cx="6547714" cy="639651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2060"/>
                </a:solidFill>
              </a:rPr>
              <a:t>RÓŻNE ZACHOWANIA</a:t>
            </a:r>
            <a:endParaRPr lang="pl-PL" dirty="0">
              <a:solidFill>
                <a:srgbClr val="002060"/>
              </a:solidFill>
            </a:endParaRPr>
          </a:p>
        </p:txBody>
      </p:sp>
      <p:pic>
        <p:nvPicPr>
          <p:cNvPr id="1026" name="Obraz 1" descr="http://kozlakewa.w.interia.pl/lekwy/aserty/slo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769" y="1176739"/>
            <a:ext cx="168592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Obraz 2" descr="http://kozlakewa.w.interia.pl/lekwy/aserty/slo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769" y="3071075"/>
            <a:ext cx="1685925" cy="169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Obraz 3" descr="http://kozlakewa.w.interia.pl/lekwy/aserty/slo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4769" y="4955886"/>
            <a:ext cx="1685925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3039414" y="1176739"/>
            <a:ext cx="89636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R</a:t>
            </a:r>
            <a:r>
              <a:rPr lang="pl-PL" sz="2400" b="1" dirty="0" smtClean="0"/>
              <a:t>espektowanie </a:t>
            </a:r>
            <a:r>
              <a:rPr lang="pl-PL" sz="2400" b="1" dirty="0"/>
              <a:t>własnych praw </a:t>
            </a:r>
            <a:endParaRPr lang="pl-PL" sz="2400" dirty="0"/>
          </a:p>
          <a:p>
            <a:r>
              <a:rPr lang="pl-PL" sz="2400" b="1" dirty="0"/>
              <a:t>L</a:t>
            </a:r>
            <a:r>
              <a:rPr lang="pl-PL" sz="2400" b="1" dirty="0" smtClean="0"/>
              <a:t>ekceważenie </a:t>
            </a:r>
            <a:r>
              <a:rPr lang="pl-PL" sz="2400" b="1" dirty="0"/>
              <a:t>praw innych</a:t>
            </a:r>
            <a:endParaRPr lang="pl-PL" sz="2400" dirty="0"/>
          </a:p>
          <a:p>
            <a:r>
              <a:rPr lang="pl-PL" sz="2000" i="1" dirty="0" smtClean="0"/>
              <a:t>Dominujemy </a:t>
            </a:r>
            <a:r>
              <a:rPr lang="pl-PL" sz="2000" i="1" dirty="0"/>
              <a:t>nad innymi, upokarzamy ich i nie słuchamy. Przyjmujemy postawy wrogie lub </a:t>
            </a:r>
            <a:r>
              <a:rPr lang="pl-PL" sz="2000" i="1" dirty="0" smtClean="0"/>
              <a:t>obronne</a:t>
            </a:r>
            <a:endParaRPr lang="pl-PL" sz="2000" dirty="0"/>
          </a:p>
        </p:txBody>
      </p:sp>
      <p:sp>
        <p:nvSpPr>
          <p:cNvPr id="8" name="pole tekstowe 7"/>
          <p:cNvSpPr txBox="1"/>
          <p:nvPr/>
        </p:nvSpPr>
        <p:spPr>
          <a:xfrm>
            <a:off x="3039414" y="3071075"/>
            <a:ext cx="89636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R</a:t>
            </a:r>
            <a:r>
              <a:rPr lang="pl-PL" sz="2400" b="1" dirty="0" smtClean="0"/>
              <a:t>espektowanie </a:t>
            </a:r>
            <a:r>
              <a:rPr lang="pl-PL" sz="2400" b="1" dirty="0"/>
              <a:t>własnych praw </a:t>
            </a:r>
            <a:endParaRPr lang="pl-PL" sz="2400" dirty="0"/>
          </a:p>
          <a:p>
            <a:r>
              <a:rPr lang="pl-PL" sz="2400" b="1" dirty="0"/>
              <a:t>R</a:t>
            </a:r>
            <a:r>
              <a:rPr lang="pl-PL" sz="2400" b="1" dirty="0" smtClean="0"/>
              <a:t>espektowanie </a:t>
            </a:r>
            <a:r>
              <a:rPr lang="pl-PL" sz="2400" b="1" dirty="0"/>
              <a:t>praw innych </a:t>
            </a:r>
            <a:endParaRPr lang="pl-PL" sz="2400" dirty="0"/>
          </a:p>
          <a:p>
            <a:r>
              <a:rPr lang="pl-PL" sz="2000" i="1" dirty="0" smtClean="0"/>
              <a:t>Bronimy </a:t>
            </a:r>
            <a:r>
              <a:rPr lang="pl-PL" sz="2000" i="1" dirty="0"/>
              <a:t>własnych praw, uznając jednocześnie prawa innych, wyrażamy w rozmowie nasze potrzeby, poglądy uczucia, </a:t>
            </a:r>
            <a:endParaRPr lang="pl-PL" sz="2000" dirty="0"/>
          </a:p>
        </p:txBody>
      </p:sp>
      <p:sp>
        <p:nvSpPr>
          <p:cNvPr id="9" name="pole tekstowe 8"/>
          <p:cNvSpPr txBox="1"/>
          <p:nvPr/>
        </p:nvSpPr>
        <p:spPr>
          <a:xfrm>
            <a:off x="3039414" y="4928116"/>
            <a:ext cx="89636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b="1" dirty="0"/>
              <a:t>R</a:t>
            </a:r>
            <a:r>
              <a:rPr lang="pl-PL" sz="2400" b="1" dirty="0" smtClean="0"/>
              <a:t>espektowanie </a:t>
            </a:r>
            <a:r>
              <a:rPr lang="pl-PL" sz="2400" b="1" dirty="0"/>
              <a:t>praw innych </a:t>
            </a:r>
            <a:endParaRPr lang="pl-PL" sz="2400" dirty="0"/>
          </a:p>
          <a:p>
            <a:r>
              <a:rPr lang="pl-PL" sz="2400" b="1" dirty="0"/>
              <a:t>L</a:t>
            </a:r>
            <a:r>
              <a:rPr lang="pl-PL" sz="2400" b="1" dirty="0" smtClean="0"/>
              <a:t>ekceważenie </a:t>
            </a:r>
            <a:r>
              <a:rPr lang="pl-PL" sz="2400" b="1" dirty="0"/>
              <a:t>praw własnych </a:t>
            </a:r>
            <a:endParaRPr lang="pl-PL" sz="2400" dirty="0"/>
          </a:p>
          <a:p>
            <a:r>
              <a:rPr lang="pl-PL" sz="2000" i="1" dirty="0" smtClean="0"/>
              <a:t>Boimy </a:t>
            </a:r>
            <a:r>
              <a:rPr lang="pl-PL" sz="2000" i="1" dirty="0"/>
              <a:t>się, więc nie przedstawiamy własnych potrzeb, poglądów i odczuć. Nasze działania nie pokrywają się ze słowami co powoduje nagromadzenie się złości i urazów</a:t>
            </a:r>
            <a:r>
              <a:rPr lang="pl-PL" sz="2400" i="1" dirty="0" smtClean="0"/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6880914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248991"/>
            <a:ext cx="6547714" cy="639651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2060"/>
                </a:solidFill>
              </a:rPr>
              <a:t>ĆWICZENIE GRUPOWE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77334" y="1159099"/>
            <a:ext cx="1081061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000" dirty="0" smtClean="0"/>
              <a:t>Magda </a:t>
            </a:r>
            <a:r>
              <a:rPr lang="en-US" sz="2000" dirty="0"/>
              <a:t>jest </a:t>
            </a:r>
            <a:r>
              <a:rPr lang="en-US" sz="2000" dirty="0" err="1"/>
              <a:t>bardzo</a:t>
            </a:r>
            <a:r>
              <a:rPr lang="en-US" sz="2000" dirty="0"/>
              <a:t> </a:t>
            </a:r>
            <a:r>
              <a:rPr lang="en-US" sz="2000" dirty="0" err="1"/>
              <a:t>dobrą</a:t>
            </a:r>
            <a:r>
              <a:rPr lang="en-US" sz="2000" dirty="0"/>
              <a:t> </a:t>
            </a:r>
            <a:r>
              <a:rPr lang="en-US" sz="2000" dirty="0" err="1"/>
              <a:t>uczennicą</a:t>
            </a:r>
            <a:r>
              <a:rPr lang="en-US" sz="2000" dirty="0"/>
              <a:t> i </a:t>
            </a:r>
            <a:r>
              <a:rPr lang="en-US" sz="2000" dirty="0" err="1"/>
              <a:t>wspaniałą</a:t>
            </a:r>
            <a:r>
              <a:rPr lang="en-US" sz="2000" dirty="0"/>
              <a:t> </a:t>
            </a:r>
            <a:r>
              <a:rPr lang="en-US" sz="2000" dirty="0" err="1"/>
              <a:t>koleżanką</a:t>
            </a:r>
            <a:r>
              <a:rPr lang="en-US" sz="2000" dirty="0"/>
              <a:t>. </a:t>
            </a:r>
            <a:r>
              <a:rPr lang="en-US" sz="2000" dirty="0" err="1"/>
              <a:t>Codziennie</a:t>
            </a:r>
            <a:r>
              <a:rPr lang="en-US" sz="2000" dirty="0"/>
              <a:t> </a:t>
            </a:r>
            <a:r>
              <a:rPr lang="en-US" sz="2000" dirty="0" err="1"/>
              <a:t>zostaje</a:t>
            </a:r>
            <a:r>
              <a:rPr lang="en-US" sz="2000" dirty="0"/>
              <a:t> </a:t>
            </a:r>
            <a:r>
              <a:rPr lang="en-US" sz="2000" dirty="0" err="1"/>
              <a:t>po</a:t>
            </a:r>
            <a:r>
              <a:rPr lang="en-US" sz="2000" dirty="0"/>
              <a:t> </a:t>
            </a:r>
            <a:r>
              <a:rPr lang="en-US" sz="2000" dirty="0" err="1" smtClean="0"/>
              <a:t>lekcjach</a:t>
            </a:r>
            <a:r>
              <a:rPr lang="pl-PL" sz="2000" dirty="0" smtClean="0"/>
              <a:t>,</a:t>
            </a:r>
            <a:r>
              <a:rPr lang="en-US" sz="2000" dirty="0" smtClean="0"/>
              <a:t> aby </a:t>
            </a:r>
            <a:r>
              <a:rPr lang="en-US" sz="2000" dirty="0" err="1"/>
              <a:t>pomóc</a:t>
            </a:r>
            <a:r>
              <a:rPr lang="en-US" sz="2000" dirty="0"/>
              <a:t> </a:t>
            </a:r>
            <a:r>
              <a:rPr lang="en-US" sz="2000" dirty="0" err="1"/>
              <a:t>koleżankom</a:t>
            </a:r>
            <a:r>
              <a:rPr lang="en-US" sz="2000" dirty="0"/>
              <a:t> z </a:t>
            </a:r>
            <a:r>
              <a:rPr lang="en-US" sz="2000" dirty="0" err="1"/>
              <a:t>klasy</a:t>
            </a:r>
            <a:r>
              <a:rPr lang="en-US" sz="2000" dirty="0"/>
              <a:t> w </a:t>
            </a:r>
            <a:r>
              <a:rPr lang="en-US" sz="2000" dirty="0" err="1"/>
              <a:t>odrabianiu</a:t>
            </a:r>
            <a:r>
              <a:rPr lang="en-US" sz="2000" dirty="0"/>
              <a:t> </a:t>
            </a:r>
            <a:r>
              <a:rPr lang="en-US" sz="2000" dirty="0" err="1"/>
              <a:t>lekcji</a:t>
            </a:r>
            <a:r>
              <a:rPr lang="en-US" sz="2000" dirty="0"/>
              <a:t>, </a:t>
            </a:r>
            <a:r>
              <a:rPr lang="en-US" sz="2000" dirty="0" err="1"/>
              <a:t>dlatego</a:t>
            </a:r>
            <a:r>
              <a:rPr lang="en-US" sz="2000" dirty="0"/>
              <a:t> </a:t>
            </a:r>
            <a:r>
              <a:rPr lang="en-US" sz="2000" dirty="0" err="1"/>
              <a:t>też</a:t>
            </a:r>
            <a:r>
              <a:rPr lang="en-US" sz="2000" dirty="0"/>
              <a:t> </a:t>
            </a:r>
            <a:r>
              <a:rPr lang="en-US" sz="2000" dirty="0" err="1"/>
              <a:t>nigdy</a:t>
            </a:r>
            <a:r>
              <a:rPr lang="en-US" sz="2000" dirty="0"/>
              <a:t> nie ma </a:t>
            </a:r>
            <a:r>
              <a:rPr lang="en-US" sz="2000" dirty="0" err="1"/>
              <a:t>czasu</a:t>
            </a:r>
            <a:r>
              <a:rPr lang="en-US" sz="2000" dirty="0"/>
              <a:t> </a:t>
            </a:r>
            <a:r>
              <a:rPr lang="en-US" sz="2000" dirty="0" err="1"/>
              <a:t>dla</a:t>
            </a:r>
            <a:r>
              <a:rPr lang="en-US" sz="2000" dirty="0"/>
              <a:t> </a:t>
            </a:r>
            <a:r>
              <a:rPr lang="en-US" sz="2000" dirty="0" err="1"/>
              <a:t>siebie</a:t>
            </a:r>
            <a:r>
              <a:rPr lang="en-US" sz="2000" dirty="0"/>
              <a:t>. </a:t>
            </a:r>
            <a:r>
              <a:rPr lang="en-US" sz="2000" dirty="0" err="1"/>
              <a:t>Czuje</a:t>
            </a:r>
            <a:r>
              <a:rPr lang="en-US" sz="2000" dirty="0"/>
              <a:t>, </a:t>
            </a:r>
            <a:r>
              <a:rPr lang="en-US" sz="2000" dirty="0" err="1"/>
              <a:t>że</a:t>
            </a:r>
            <a:r>
              <a:rPr lang="en-US" sz="2000" dirty="0"/>
              <a:t> </a:t>
            </a:r>
            <a:r>
              <a:rPr lang="en-US" sz="2000" dirty="0" err="1"/>
              <a:t>koleżanki</a:t>
            </a:r>
            <a:r>
              <a:rPr lang="en-US" sz="2000" dirty="0"/>
              <a:t> </a:t>
            </a:r>
            <a:r>
              <a:rPr lang="en-US" sz="2000" dirty="0" err="1"/>
              <a:t>wykorzystują</a:t>
            </a:r>
            <a:r>
              <a:rPr lang="en-US" sz="2000" dirty="0"/>
              <a:t> </a:t>
            </a:r>
            <a:r>
              <a:rPr lang="en-US" sz="2000" dirty="0" err="1"/>
              <a:t>jej</a:t>
            </a:r>
            <a:r>
              <a:rPr lang="en-US" sz="2000" dirty="0"/>
              <a:t> </a:t>
            </a:r>
            <a:r>
              <a:rPr lang="en-US" sz="2000" dirty="0" err="1"/>
              <a:t>dobroć</a:t>
            </a:r>
            <a:r>
              <a:rPr lang="en-US" sz="2000" dirty="0"/>
              <a:t>. </a:t>
            </a:r>
            <a:r>
              <a:rPr lang="en-US" sz="2000" dirty="0" err="1"/>
              <a:t>Zauważyła</a:t>
            </a:r>
            <a:r>
              <a:rPr lang="en-US" sz="2000" dirty="0"/>
              <a:t>, </a:t>
            </a:r>
            <a:r>
              <a:rPr lang="en-US" sz="2000" dirty="0" err="1"/>
              <a:t>że</a:t>
            </a:r>
            <a:r>
              <a:rPr lang="en-US" sz="2000" dirty="0"/>
              <a:t> </a:t>
            </a:r>
            <a:r>
              <a:rPr lang="en-US" sz="2000" dirty="0" err="1"/>
              <a:t>często</a:t>
            </a:r>
            <a:r>
              <a:rPr lang="en-US" sz="2000" dirty="0"/>
              <a:t> </a:t>
            </a:r>
            <a:r>
              <a:rPr lang="en-US" sz="2000" dirty="0" err="1"/>
              <a:t>rozmawiają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 smtClean="0"/>
              <a:t>lekcjach</a:t>
            </a:r>
            <a:r>
              <a:rPr lang="pl-PL" sz="2000" dirty="0" smtClean="0"/>
              <a:t>,</a:t>
            </a:r>
            <a:r>
              <a:rPr lang="en-US" sz="2000" dirty="0" smtClean="0"/>
              <a:t> </a:t>
            </a:r>
            <a:r>
              <a:rPr lang="en-US" sz="2000" dirty="0"/>
              <a:t>a </a:t>
            </a:r>
            <a:r>
              <a:rPr lang="en-US" sz="2000" dirty="0" err="1"/>
              <a:t>potem</a:t>
            </a:r>
            <a:r>
              <a:rPr lang="en-US" sz="2000" dirty="0"/>
              <a:t> </a:t>
            </a:r>
            <a:r>
              <a:rPr lang="en-US" sz="2000" dirty="0" err="1"/>
              <a:t>proszą</a:t>
            </a:r>
            <a:r>
              <a:rPr lang="en-US" sz="2000" dirty="0"/>
              <a:t> </a:t>
            </a:r>
            <a:r>
              <a:rPr lang="en-US" sz="2000" dirty="0" err="1"/>
              <a:t>ją</a:t>
            </a:r>
            <a:r>
              <a:rPr lang="en-US" sz="2000" dirty="0"/>
              <a:t> o </a:t>
            </a:r>
            <a:r>
              <a:rPr lang="en-US" sz="2000" dirty="0" err="1"/>
              <a:t>pomoc</a:t>
            </a:r>
            <a:r>
              <a:rPr lang="en-US" sz="2000" dirty="0"/>
              <a:t>. </a:t>
            </a:r>
            <a:r>
              <a:rPr lang="en-US" sz="2000" dirty="0" err="1"/>
              <a:t>Dzisiaj</a:t>
            </a:r>
            <a:r>
              <a:rPr lang="en-US" sz="2000" dirty="0"/>
              <a:t> jest </a:t>
            </a:r>
            <a:r>
              <a:rPr lang="en-US" sz="2000" dirty="0" err="1"/>
              <a:t>tak</a:t>
            </a:r>
            <a:r>
              <a:rPr lang="en-US" sz="2000" dirty="0"/>
              <a:t> </a:t>
            </a:r>
            <a:r>
              <a:rPr lang="en-US" sz="2000" dirty="0" err="1"/>
              <a:t>samo</a:t>
            </a:r>
            <a:r>
              <a:rPr lang="en-US" sz="2000" dirty="0"/>
              <a:t> - ale </a:t>
            </a:r>
            <a:r>
              <a:rPr lang="en-US" sz="2000" dirty="0" err="1"/>
              <a:t>przecież</a:t>
            </a:r>
            <a:r>
              <a:rPr lang="en-US" sz="2000" dirty="0"/>
              <a:t> Magda </a:t>
            </a:r>
            <a:r>
              <a:rPr lang="en-US" sz="2000" dirty="0" err="1"/>
              <a:t>chciała</a:t>
            </a:r>
            <a:r>
              <a:rPr lang="en-US" sz="2000" dirty="0"/>
              <a:t> </a:t>
            </a:r>
            <a:r>
              <a:rPr lang="en-US" sz="2000" dirty="0" err="1"/>
              <a:t>pójść</a:t>
            </a:r>
            <a:r>
              <a:rPr lang="en-US" sz="2000" dirty="0"/>
              <a:t> z </a:t>
            </a:r>
            <a:r>
              <a:rPr lang="en-US" sz="2000" dirty="0" err="1"/>
              <a:t>mamą</a:t>
            </a:r>
            <a:r>
              <a:rPr lang="en-US" sz="2000" dirty="0"/>
              <a:t> </a:t>
            </a:r>
            <a:r>
              <a:rPr lang="en-US" sz="2000" dirty="0" err="1"/>
              <a:t>na</a:t>
            </a:r>
            <a:r>
              <a:rPr lang="en-US" sz="2000" dirty="0"/>
              <a:t> </a:t>
            </a:r>
            <a:r>
              <a:rPr lang="en-US" sz="2000" dirty="0" err="1"/>
              <a:t>zakupy</a:t>
            </a:r>
            <a:r>
              <a:rPr lang="en-US" sz="2000" dirty="0" smtClean="0"/>
              <a:t>! </a:t>
            </a:r>
            <a:endParaRPr lang="pl-PL" sz="2000" dirty="0"/>
          </a:p>
        </p:txBody>
      </p:sp>
      <p:sp>
        <p:nvSpPr>
          <p:cNvPr id="5" name="pole tekstowe 4"/>
          <p:cNvSpPr txBox="1"/>
          <p:nvPr/>
        </p:nvSpPr>
        <p:spPr>
          <a:xfrm>
            <a:off x="677333" y="3181082"/>
            <a:ext cx="10810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pl-PL" sz="2400" dirty="0" smtClean="0"/>
              <a:t>Zostanę, </a:t>
            </a:r>
            <a:r>
              <a:rPr lang="pl-PL" sz="2400" dirty="0"/>
              <a:t>bo obrażą się na mnie i nie będą ze mną rozmawiały</a:t>
            </a:r>
            <a:r>
              <a:rPr lang="pl-PL" sz="2400" dirty="0" smtClean="0"/>
              <a:t>.</a:t>
            </a:r>
          </a:p>
          <a:p>
            <a:r>
              <a:rPr lang="pl-PL" sz="2400" dirty="0"/>
              <a:t>	</a:t>
            </a:r>
            <a:r>
              <a:rPr lang="pl-PL" sz="2400" dirty="0" smtClean="0"/>
              <a:t> </a:t>
            </a:r>
            <a:r>
              <a:rPr lang="pl-PL" sz="2400" dirty="0"/>
              <a:t>Magda: - Oczywiście, że zostanę. </a:t>
            </a:r>
          </a:p>
        </p:txBody>
      </p:sp>
      <p:sp>
        <p:nvSpPr>
          <p:cNvPr id="11" name="pole tekstowe 10"/>
          <p:cNvSpPr txBox="1"/>
          <p:nvPr/>
        </p:nvSpPr>
        <p:spPr>
          <a:xfrm>
            <a:off x="677333" y="4012079"/>
            <a:ext cx="108106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2. Dajcie </a:t>
            </a:r>
            <a:r>
              <a:rPr lang="pl-PL" sz="2400" dirty="0"/>
              <a:t>mi wreszcie święty spokój, </a:t>
            </a:r>
            <a:r>
              <a:rPr lang="pl-PL" sz="2400" dirty="0" smtClean="0"/>
              <a:t>odczepcie </a:t>
            </a:r>
            <a:r>
              <a:rPr lang="pl-PL" sz="2400" dirty="0"/>
              <a:t>się - czy to mój obowiązek </a:t>
            </a:r>
            <a:r>
              <a:rPr lang="pl-PL" sz="2400" dirty="0" smtClean="0"/>
              <a:t>	wiecznie </a:t>
            </a:r>
            <a:r>
              <a:rPr lang="pl-PL" sz="2400" dirty="0"/>
              <a:t>Wam pomagać</a:t>
            </a:r>
            <a:r>
              <a:rPr lang="pl-PL" sz="2400" dirty="0" smtClean="0"/>
              <a:t>? </a:t>
            </a:r>
            <a:r>
              <a:rPr lang="pl-PL" sz="2400" dirty="0"/>
              <a:t>- wykrzyczała Magda do zdziwionych koleżanek i </a:t>
            </a:r>
            <a:r>
              <a:rPr lang="pl-PL" sz="2400" dirty="0" smtClean="0"/>
              <a:t>	odeszła</a:t>
            </a:r>
            <a:r>
              <a:rPr lang="pl-PL" sz="2400" dirty="0"/>
              <a:t>. </a:t>
            </a:r>
          </a:p>
        </p:txBody>
      </p:sp>
      <p:sp>
        <p:nvSpPr>
          <p:cNvPr id="12" name="pole tekstowe 11"/>
          <p:cNvSpPr txBox="1"/>
          <p:nvPr/>
        </p:nvSpPr>
        <p:spPr>
          <a:xfrm>
            <a:off x="677332" y="5212408"/>
            <a:ext cx="1081062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400" dirty="0" smtClean="0"/>
              <a:t>3. </a:t>
            </a:r>
            <a:r>
              <a:rPr lang="en-US" sz="2400" dirty="0" err="1" smtClean="0"/>
              <a:t>Dzisiaj</a:t>
            </a:r>
            <a:r>
              <a:rPr lang="en-US" sz="2400" dirty="0" smtClean="0"/>
              <a:t> </a:t>
            </a:r>
            <a:r>
              <a:rPr lang="en-US" sz="2400" dirty="0"/>
              <a:t>nie </a:t>
            </a:r>
            <a:r>
              <a:rPr lang="en-US" sz="2400" dirty="0" err="1"/>
              <a:t>mogę</a:t>
            </a:r>
            <a:r>
              <a:rPr lang="en-US" sz="2400" dirty="0"/>
              <a:t> </a:t>
            </a:r>
            <a:r>
              <a:rPr lang="en-US" sz="2400" dirty="0" err="1" smtClean="0"/>
              <a:t>zostać</a:t>
            </a:r>
            <a:r>
              <a:rPr lang="pl-PL" sz="2400" dirty="0" smtClean="0"/>
              <a:t>,</a:t>
            </a:r>
            <a:r>
              <a:rPr lang="en-US" sz="2400" dirty="0" smtClean="0"/>
              <a:t> </a:t>
            </a:r>
            <a:r>
              <a:rPr lang="en-US" sz="2400" dirty="0" err="1"/>
              <a:t>bo</a:t>
            </a:r>
            <a:r>
              <a:rPr lang="en-US" sz="2400" dirty="0"/>
              <a:t> </a:t>
            </a:r>
            <a:r>
              <a:rPr lang="en-US" sz="2400" dirty="0" err="1"/>
              <a:t>obiecałam</a:t>
            </a:r>
            <a:r>
              <a:rPr lang="en-US" sz="2400" dirty="0"/>
              <a:t> </a:t>
            </a:r>
            <a:r>
              <a:rPr lang="en-US" sz="2400" dirty="0" err="1"/>
              <a:t>mamie</a:t>
            </a:r>
            <a:r>
              <a:rPr lang="en-US" sz="2400" dirty="0"/>
              <a:t>, </a:t>
            </a:r>
            <a:r>
              <a:rPr lang="en-US" sz="2400" dirty="0" err="1"/>
              <a:t>że</a:t>
            </a:r>
            <a:r>
              <a:rPr lang="en-US" sz="2400" dirty="0"/>
              <a:t> </a:t>
            </a:r>
            <a:r>
              <a:rPr lang="en-US" sz="2400" dirty="0" err="1"/>
              <a:t>wspólnie</a:t>
            </a:r>
            <a:r>
              <a:rPr lang="en-US" sz="2400" dirty="0"/>
              <a:t> </a:t>
            </a:r>
            <a:r>
              <a:rPr lang="en-US" sz="2400" dirty="0" err="1"/>
              <a:t>wybierzemy</a:t>
            </a:r>
            <a:r>
              <a:rPr lang="en-US" sz="2400" dirty="0"/>
              <a:t> </a:t>
            </a:r>
            <a:r>
              <a:rPr lang="en-US" sz="2400" dirty="0" err="1"/>
              <a:t>się</a:t>
            </a:r>
            <a:r>
              <a:rPr lang="en-US" sz="2400" dirty="0"/>
              <a:t> </a:t>
            </a:r>
            <a:r>
              <a:rPr lang="pl-PL" sz="2400" dirty="0" smtClean="0"/>
              <a:t>	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/>
              <a:t>zakupy</a:t>
            </a:r>
            <a:r>
              <a:rPr lang="en-US" sz="2400" dirty="0"/>
              <a:t>. </a:t>
            </a:r>
            <a:r>
              <a:rPr lang="en-US" sz="2400" dirty="0" err="1"/>
              <a:t>Myślę</a:t>
            </a:r>
            <a:r>
              <a:rPr lang="en-US" sz="2400" dirty="0"/>
              <a:t>, </a:t>
            </a:r>
            <a:r>
              <a:rPr lang="en-US" sz="2400" dirty="0" err="1"/>
              <a:t>że</a:t>
            </a:r>
            <a:r>
              <a:rPr lang="en-US" sz="2400" dirty="0"/>
              <a:t> same </a:t>
            </a:r>
            <a:r>
              <a:rPr lang="en-US" sz="2400" dirty="0" err="1"/>
              <a:t>też</a:t>
            </a:r>
            <a:r>
              <a:rPr lang="en-US" sz="2400" dirty="0"/>
              <a:t> </a:t>
            </a:r>
            <a:r>
              <a:rPr lang="en-US" sz="2400" dirty="0" err="1"/>
              <a:t>świetnie</a:t>
            </a:r>
            <a:r>
              <a:rPr lang="en-US" sz="2400" dirty="0"/>
              <a:t> </a:t>
            </a:r>
            <a:r>
              <a:rPr lang="en-US" sz="2400" dirty="0" err="1"/>
              <a:t>dacie</a:t>
            </a:r>
            <a:r>
              <a:rPr lang="en-US" sz="2400" dirty="0"/>
              <a:t> </a:t>
            </a:r>
            <a:r>
              <a:rPr lang="en-US" sz="2400" dirty="0" err="1"/>
              <a:t>sobie</a:t>
            </a:r>
            <a:r>
              <a:rPr lang="en-US" sz="2400" dirty="0"/>
              <a:t> </a:t>
            </a:r>
            <a:r>
              <a:rPr lang="en-US" sz="2400" dirty="0" err="1"/>
              <a:t>radę</a:t>
            </a:r>
            <a:r>
              <a:rPr lang="en-US" sz="2400" dirty="0" smtClean="0"/>
              <a:t>.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4149102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248991"/>
            <a:ext cx="6547714" cy="639651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2060"/>
                </a:solidFill>
              </a:rPr>
              <a:t>ĆWICZENIE GRUPOWE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77334" y="1159099"/>
            <a:ext cx="10810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 smtClean="0"/>
              <a:t>DOPASUJ ZDANIA DO RODZAJU ZACHOWANIA</a:t>
            </a:r>
            <a:endParaRPr lang="pl-PL" sz="2000" dirty="0"/>
          </a:p>
        </p:txBody>
      </p:sp>
      <p:sp>
        <p:nvSpPr>
          <p:cNvPr id="6" name="pole tekstowe 5"/>
          <p:cNvSpPr txBox="1"/>
          <p:nvPr/>
        </p:nvSpPr>
        <p:spPr>
          <a:xfrm rot="-120000">
            <a:off x="929154" y="1872956"/>
            <a:ext cx="77117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>
                <a:solidFill>
                  <a:srgbClr val="FF0000"/>
                </a:solidFill>
              </a:rPr>
              <a:t>JEGO CELEM JEST WYGRANA WŁASNA I POKONANIE INNYCH.</a:t>
            </a:r>
            <a:endParaRPr lang="pl-PL" sz="2200" dirty="0">
              <a:solidFill>
                <a:srgbClr val="FF0000"/>
              </a:solidFill>
            </a:endParaRPr>
          </a:p>
        </p:txBody>
      </p:sp>
      <p:sp>
        <p:nvSpPr>
          <p:cNvPr id="9" name="pole tekstowe 8"/>
          <p:cNvSpPr txBox="1"/>
          <p:nvPr/>
        </p:nvSpPr>
        <p:spPr>
          <a:xfrm rot="360000">
            <a:off x="3952588" y="3019458"/>
            <a:ext cx="7711741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>
                <a:solidFill>
                  <a:srgbClr val="FF0000"/>
                </a:solidFill>
              </a:rPr>
              <a:t>BRONI WŁASNYCH PRAW I RESPEKTUJE PRAWA INNYCH.</a:t>
            </a:r>
            <a:endParaRPr lang="pl-PL" sz="2200" dirty="0">
              <a:solidFill>
                <a:srgbClr val="FF0000"/>
              </a:solidFill>
            </a:endParaRPr>
          </a:p>
        </p:txBody>
      </p:sp>
      <p:sp>
        <p:nvSpPr>
          <p:cNvPr id="10" name="pole tekstowe 9"/>
          <p:cNvSpPr txBox="1"/>
          <p:nvPr/>
        </p:nvSpPr>
        <p:spPr>
          <a:xfrm>
            <a:off x="1098317" y="3723804"/>
            <a:ext cx="877410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>
                <a:solidFill>
                  <a:srgbClr val="FF0000"/>
                </a:solidFill>
              </a:rPr>
              <a:t>RESPEKTUJE PRAWA INNYCH, JEDNOCZEŚNIE LEKCEWAŻĄC WŁASNE.</a:t>
            </a:r>
            <a:endParaRPr lang="pl-PL" sz="2200" dirty="0">
              <a:solidFill>
                <a:srgbClr val="FF0000"/>
              </a:solidFill>
            </a:endParaRPr>
          </a:p>
        </p:txBody>
      </p:sp>
      <p:sp>
        <p:nvSpPr>
          <p:cNvPr id="13" name="pole tekstowe 12"/>
          <p:cNvSpPr txBox="1"/>
          <p:nvPr/>
        </p:nvSpPr>
        <p:spPr>
          <a:xfrm rot="-900000">
            <a:off x="1098317" y="5137737"/>
            <a:ext cx="581392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>
                <a:solidFill>
                  <a:srgbClr val="FF0000"/>
                </a:solidFill>
              </a:rPr>
              <a:t>NIE LICZY SIĘ Z INNYMI, NIE SŁUCHA INNYCH.</a:t>
            </a:r>
            <a:endParaRPr lang="pl-PL" sz="2200" dirty="0">
              <a:solidFill>
                <a:srgbClr val="FF0000"/>
              </a:solidFill>
            </a:endParaRPr>
          </a:p>
        </p:txBody>
      </p:sp>
      <p:sp>
        <p:nvSpPr>
          <p:cNvPr id="14" name="pole tekstowe 13"/>
          <p:cNvSpPr txBox="1"/>
          <p:nvPr/>
        </p:nvSpPr>
        <p:spPr>
          <a:xfrm rot="1440000">
            <a:off x="6086417" y="5377524"/>
            <a:ext cx="671012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2200" dirty="0" smtClean="0">
                <a:solidFill>
                  <a:srgbClr val="FF0000"/>
                </a:solidFill>
              </a:rPr>
              <a:t>INTERESY INNYCH OSÓB STAWIA NAD WŁASNYMI.</a:t>
            </a:r>
            <a:endParaRPr lang="pl-PL" sz="2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37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248991"/>
            <a:ext cx="6547714" cy="639651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2060"/>
                </a:solidFill>
              </a:rPr>
              <a:t>ĆWICZENIE GRUPOWE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4" name="pole tekstowe 3"/>
          <p:cNvSpPr txBox="1"/>
          <p:nvPr/>
        </p:nvSpPr>
        <p:spPr>
          <a:xfrm>
            <a:off x="677334" y="1159099"/>
            <a:ext cx="108106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l-PL" sz="2000" dirty="0" smtClean="0"/>
              <a:t>DOPASUJ ZDANIA DO RODZAJU ZACHOWANIA</a:t>
            </a:r>
            <a:endParaRPr lang="pl-PL" sz="2000" dirty="0"/>
          </a:p>
        </p:txBody>
      </p:sp>
      <p:sp>
        <p:nvSpPr>
          <p:cNvPr id="6" name="pole tekstowe 5"/>
          <p:cNvSpPr txBox="1"/>
          <p:nvPr/>
        </p:nvSpPr>
        <p:spPr>
          <a:xfrm rot="-120000">
            <a:off x="929154" y="1733583"/>
            <a:ext cx="77117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Podejmuje</a:t>
            </a:r>
            <a:r>
              <a:rPr lang="en-US" sz="2400" dirty="0"/>
              <a:t> </a:t>
            </a:r>
            <a:r>
              <a:rPr lang="en-US" sz="2400" dirty="0" err="1"/>
              <a:t>decyzje</a:t>
            </a:r>
            <a:r>
              <a:rPr lang="en-US" sz="2400" dirty="0"/>
              <a:t> bez </a:t>
            </a:r>
            <a:r>
              <a:rPr lang="en-US" sz="2400" dirty="0" err="1"/>
              <a:t>uwzględnienia</a:t>
            </a:r>
            <a:r>
              <a:rPr lang="en-US" sz="2400" dirty="0"/>
              <a:t> </a:t>
            </a:r>
            <a:r>
              <a:rPr lang="en-US" sz="2400" dirty="0" err="1"/>
              <a:t>praw</a:t>
            </a:r>
            <a:r>
              <a:rPr lang="en-US" sz="2400" dirty="0"/>
              <a:t> </a:t>
            </a:r>
            <a:r>
              <a:rPr lang="en-US" sz="2400" dirty="0" err="1"/>
              <a:t>innych</a:t>
            </a:r>
            <a:r>
              <a:rPr lang="en-US" sz="2400" dirty="0"/>
              <a:t>. </a:t>
            </a:r>
            <a:endParaRPr lang="pl-PL" sz="2400" dirty="0"/>
          </a:p>
        </p:txBody>
      </p:sp>
      <p:sp>
        <p:nvSpPr>
          <p:cNvPr id="9" name="pole tekstowe 8"/>
          <p:cNvSpPr txBox="1"/>
          <p:nvPr/>
        </p:nvSpPr>
        <p:spPr>
          <a:xfrm rot="360000">
            <a:off x="3952588" y="2617929"/>
            <a:ext cx="771174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Często</a:t>
            </a:r>
            <a:r>
              <a:rPr lang="en-US" sz="2400" dirty="0"/>
              <a:t> </a:t>
            </a:r>
            <a:r>
              <a:rPr lang="en-US" sz="2400" dirty="0" err="1"/>
              <a:t>rezygnuje</a:t>
            </a:r>
            <a:r>
              <a:rPr lang="en-US" sz="2400" dirty="0"/>
              <a:t> z </a:t>
            </a:r>
            <a:r>
              <a:rPr lang="en-US" sz="2400" dirty="0" err="1"/>
              <a:t>własnych</a:t>
            </a:r>
            <a:r>
              <a:rPr lang="en-US" sz="2400" dirty="0"/>
              <a:t> </a:t>
            </a:r>
            <a:r>
              <a:rPr lang="en-US" sz="2400" dirty="0" err="1"/>
              <a:t>potrzeb</a:t>
            </a:r>
            <a:r>
              <a:rPr lang="en-US" sz="2400" dirty="0"/>
              <a:t>, </a:t>
            </a:r>
            <a:r>
              <a:rPr lang="en-US" sz="2400" dirty="0" err="1"/>
              <a:t>celów</a:t>
            </a:r>
            <a:r>
              <a:rPr lang="en-US" sz="2400" dirty="0"/>
              <a:t>, </a:t>
            </a:r>
            <a:r>
              <a:rPr lang="en-US" sz="2400" dirty="0" err="1"/>
              <a:t>poglądów</a:t>
            </a:r>
            <a:r>
              <a:rPr lang="en-US" sz="2400" dirty="0"/>
              <a:t>. </a:t>
            </a:r>
            <a:endParaRPr lang="pl-PL" sz="2400" dirty="0"/>
          </a:p>
        </p:txBody>
      </p:sp>
      <p:sp>
        <p:nvSpPr>
          <p:cNvPr id="10" name="pole tekstowe 9"/>
          <p:cNvSpPr txBox="1"/>
          <p:nvPr/>
        </p:nvSpPr>
        <p:spPr>
          <a:xfrm>
            <a:off x="1098317" y="3258852"/>
            <a:ext cx="1068039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Otwarcie </a:t>
            </a:r>
            <a:r>
              <a:rPr lang="en-US" sz="2400" dirty="0" err="1"/>
              <a:t>wyraża</a:t>
            </a:r>
            <a:r>
              <a:rPr lang="en-US" sz="2400" dirty="0"/>
              <a:t> swoje myśli, uczucia, </a:t>
            </a:r>
            <a:r>
              <a:rPr lang="en-US" sz="2400" dirty="0" err="1"/>
              <a:t>poglądy</a:t>
            </a:r>
            <a:r>
              <a:rPr lang="en-US" sz="2400" dirty="0"/>
              <a:t>, </a:t>
            </a:r>
            <a:r>
              <a:rPr lang="en-US" sz="2400" dirty="0" err="1"/>
              <a:t>wartości</a:t>
            </a:r>
            <a:r>
              <a:rPr lang="en-US" sz="2400" dirty="0"/>
              <a:t>, nie lekceważąc </a:t>
            </a:r>
            <a:r>
              <a:rPr lang="en-US" sz="2400" dirty="0" err="1"/>
              <a:t>rozmówców</a:t>
            </a:r>
            <a:r>
              <a:rPr lang="en-US" sz="2400" dirty="0"/>
              <a:t>. </a:t>
            </a:r>
            <a:endParaRPr lang="pl-PL" sz="2400" dirty="0"/>
          </a:p>
        </p:txBody>
      </p:sp>
      <p:sp>
        <p:nvSpPr>
          <p:cNvPr id="13" name="pole tekstowe 12"/>
          <p:cNvSpPr txBox="1"/>
          <p:nvPr/>
        </p:nvSpPr>
        <p:spPr>
          <a:xfrm rot="-900000">
            <a:off x="292404" y="4502415"/>
            <a:ext cx="58139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Dominuje</a:t>
            </a:r>
            <a:r>
              <a:rPr lang="en-US" sz="2400" dirty="0"/>
              <a:t> </a:t>
            </a:r>
            <a:r>
              <a:rPr lang="en-US" sz="2400" dirty="0" err="1"/>
              <a:t>nad</a:t>
            </a:r>
            <a:r>
              <a:rPr lang="en-US" sz="2400" dirty="0"/>
              <a:t> </a:t>
            </a:r>
            <a:r>
              <a:rPr lang="en-US" sz="2400" dirty="0" err="1"/>
              <a:t>innymi</a:t>
            </a:r>
            <a:r>
              <a:rPr lang="en-US" sz="2400" dirty="0"/>
              <a:t>, </a:t>
            </a:r>
            <a:r>
              <a:rPr lang="en-US" sz="2400" dirty="0" err="1"/>
              <a:t>upokarzając</a:t>
            </a:r>
            <a:r>
              <a:rPr lang="en-US" sz="2400" dirty="0"/>
              <a:t> </a:t>
            </a:r>
            <a:r>
              <a:rPr lang="en-US" sz="2400" dirty="0" err="1"/>
              <a:t>ich</a:t>
            </a:r>
            <a:r>
              <a:rPr lang="en-US" sz="2400" dirty="0"/>
              <a:t>.</a:t>
            </a:r>
            <a:endParaRPr lang="pl-PL" sz="2400" dirty="0"/>
          </a:p>
        </p:txBody>
      </p:sp>
      <p:sp>
        <p:nvSpPr>
          <p:cNvPr id="14" name="pole tekstowe 13"/>
          <p:cNvSpPr txBox="1"/>
          <p:nvPr/>
        </p:nvSpPr>
        <p:spPr>
          <a:xfrm rot="840000">
            <a:off x="5682020" y="4862425"/>
            <a:ext cx="67101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 </a:t>
            </a:r>
            <a:r>
              <a:rPr lang="en-US" sz="2400" dirty="0" err="1"/>
              <a:t>sytuacjach</a:t>
            </a:r>
            <a:r>
              <a:rPr lang="en-US" sz="2400" dirty="0"/>
              <a:t> </a:t>
            </a:r>
            <a:r>
              <a:rPr lang="en-US" sz="2400" dirty="0" err="1"/>
              <a:t>konfliktowych</a:t>
            </a:r>
            <a:r>
              <a:rPr lang="en-US" sz="2400" dirty="0"/>
              <a:t> </a:t>
            </a:r>
            <a:r>
              <a:rPr lang="en-US" sz="2400" dirty="0" err="1"/>
              <a:t>umie</a:t>
            </a:r>
            <a:r>
              <a:rPr lang="en-US" sz="2400" dirty="0"/>
              <a:t> </a:t>
            </a:r>
            <a:r>
              <a:rPr lang="en-US" sz="2400" dirty="0" err="1"/>
              <a:t>osiągnąć</a:t>
            </a:r>
            <a:r>
              <a:rPr lang="en-US" sz="2400" dirty="0"/>
              <a:t> </a:t>
            </a:r>
            <a:r>
              <a:rPr lang="en-US" sz="2400" dirty="0" err="1"/>
              <a:t>kompromis</a:t>
            </a:r>
            <a:r>
              <a:rPr lang="en-US" sz="2400" dirty="0"/>
              <a:t>.</a:t>
            </a:r>
            <a:endParaRPr lang="pl-PL" sz="2400" dirty="0"/>
          </a:p>
        </p:txBody>
      </p:sp>
      <p:sp>
        <p:nvSpPr>
          <p:cNvPr id="11" name="pole tekstowe 10"/>
          <p:cNvSpPr txBox="1"/>
          <p:nvPr/>
        </p:nvSpPr>
        <p:spPr>
          <a:xfrm>
            <a:off x="807560" y="5875151"/>
            <a:ext cx="106803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Potrafi</a:t>
            </a:r>
            <a:r>
              <a:rPr lang="en-US" sz="2400" dirty="0"/>
              <a:t> </a:t>
            </a:r>
            <a:r>
              <a:rPr lang="en-US" sz="2400" dirty="0" err="1"/>
              <a:t>powiedzieć-nie</a:t>
            </a:r>
            <a:r>
              <a:rPr lang="en-US" sz="2400" dirty="0"/>
              <a:t>, bez </a:t>
            </a:r>
            <a:r>
              <a:rPr lang="en-US" sz="2400" dirty="0" err="1"/>
              <a:t>wyrzutów</a:t>
            </a:r>
            <a:r>
              <a:rPr lang="en-US" sz="2400" dirty="0"/>
              <a:t> </a:t>
            </a:r>
            <a:r>
              <a:rPr lang="en-US" sz="2400" dirty="0" err="1"/>
              <a:t>sumienia</a:t>
            </a:r>
            <a:r>
              <a:rPr lang="en-US" sz="2400" dirty="0"/>
              <a:t>, </a:t>
            </a:r>
            <a:r>
              <a:rPr lang="en-US" sz="2400" dirty="0" err="1"/>
              <a:t>złości</a:t>
            </a:r>
            <a:r>
              <a:rPr lang="en-US" sz="2400" dirty="0"/>
              <a:t>, </a:t>
            </a:r>
            <a:r>
              <a:rPr lang="en-US" sz="2400" dirty="0" err="1"/>
              <a:t>lęku</a:t>
            </a:r>
            <a:endParaRPr lang="pl-PL" sz="2400" dirty="0"/>
          </a:p>
        </p:txBody>
      </p:sp>
    </p:spTree>
    <p:extLst>
      <p:ext uri="{BB962C8B-B14F-4D97-AF65-F5344CB8AC3E}">
        <p14:creationId xmlns:p14="http://schemas.microsoft.com/office/powerpoint/2010/main" val="2382638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248991"/>
            <a:ext cx="6547714" cy="639651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2060"/>
                </a:solidFill>
              </a:rPr>
              <a:t>PRAWA OSOBOWE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3" name="Prostokąt 2"/>
          <p:cNvSpPr/>
          <p:nvPr/>
        </p:nvSpPr>
        <p:spPr>
          <a:xfrm>
            <a:off x="1255363" y="1829666"/>
            <a:ext cx="968644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400" dirty="0" smtClean="0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1.Sam </a:t>
            </a:r>
            <a:r>
              <a:rPr lang="en-US" sz="2400" dirty="0" err="1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ustala</a:t>
            </a:r>
            <a:r>
              <a:rPr lang="en-US" sz="2400" dirty="0" err="1">
                <a:latin typeface="Calibri" panose="020F0502020204030204" pitchFamily="34" charset="0"/>
                <a:ea typeface="TimesNewRoman"/>
                <a:cs typeface="Times New Roman" panose="02020603050405020304" pitchFamily="18" charset="0"/>
              </a:rPr>
              <a:t>ć</a:t>
            </a:r>
            <a:r>
              <a:rPr lang="en-US" sz="2400" dirty="0">
                <a:latin typeface="Calibri" panose="020F0502020204030204" pitchFamily="34" charset="0"/>
                <a:ea typeface="TimesNewRoman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swoje </a:t>
            </a:r>
            <a:r>
              <a:rPr lang="en-US" sz="2400" dirty="0" err="1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cele</a:t>
            </a:r>
            <a:r>
              <a:rPr lang="en-US" sz="2400" dirty="0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 i </a:t>
            </a:r>
            <a:r>
              <a:rPr lang="en-US" sz="2400" dirty="0" err="1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samodzielnie</a:t>
            </a:r>
            <a:r>
              <a:rPr lang="en-US" sz="2400" dirty="0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podejmowa</a:t>
            </a:r>
            <a:r>
              <a:rPr lang="en-US" sz="2400" dirty="0" err="1">
                <a:latin typeface="Calibri" panose="020F0502020204030204" pitchFamily="34" charset="0"/>
                <a:ea typeface="TimesNewRoman"/>
                <a:cs typeface="Times New Roman" panose="02020603050405020304" pitchFamily="18" charset="0"/>
              </a:rPr>
              <a:t>ć</a:t>
            </a:r>
            <a:r>
              <a:rPr lang="en-US" sz="2400" dirty="0">
                <a:latin typeface="Calibri" panose="020F0502020204030204" pitchFamily="34" charset="0"/>
                <a:ea typeface="TimesNewRoman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decyzje</a:t>
            </a:r>
            <a:r>
              <a:rPr lang="en-US" sz="2400" dirty="0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.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2.By</a:t>
            </a:r>
            <a:r>
              <a:rPr lang="en-US" sz="2400" dirty="0">
                <a:latin typeface="Calibri" panose="020F0502020204030204" pitchFamily="34" charset="0"/>
                <a:ea typeface="TimesNewRoman"/>
                <a:cs typeface="Times New Roman" panose="02020603050405020304" pitchFamily="18" charset="0"/>
              </a:rPr>
              <a:t>ć </a:t>
            </a:r>
            <a:r>
              <a:rPr lang="en-US" sz="2400" dirty="0" err="1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traktowanym</a:t>
            </a:r>
            <a:r>
              <a:rPr lang="en-US" sz="2400" dirty="0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 z </a:t>
            </a:r>
            <a:r>
              <a:rPr lang="en-US" sz="2400" dirty="0" err="1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szacunkiem</a:t>
            </a:r>
            <a:r>
              <a:rPr lang="en-US" sz="2400" dirty="0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.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3.Mie</a:t>
            </a:r>
            <a:r>
              <a:rPr lang="en-US" sz="2400" dirty="0">
                <a:latin typeface="Calibri" panose="020F0502020204030204" pitchFamily="34" charset="0"/>
                <a:ea typeface="TimesNewRoman"/>
                <a:cs typeface="Times New Roman" panose="02020603050405020304" pitchFamily="18" charset="0"/>
              </a:rPr>
              <a:t>ć </a:t>
            </a:r>
            <a:r>
              <a:rPr lang="en-US" sz="2400" dirty="0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i </a:t>
            </a:r>
            <a:r>
              <a:rPr lang="en-US" sz="2400" dirty="0" err="1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wyra</a:t>
            </a:r>
            <a:r>
              <a:rPr lang="en-US" sz="2400" dirty="0" err="1">
                <a:latin typeface="Calibri" panose="020F0502020204030204" pitchFamily="34" charset="0"/>
                <a:ea typeface="TimesNewRoman"/>
                <a:cs typeface="Times New Roman" panose="02020603050405020304" pitchFamily="18" charset="0"/>
              </a:rPr>
              <a:t>ż</a:t>
            </a:r>
            <a:r>
              <a:rPr lang="en-US" sz="2400" dirty="0" err="1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a</a:t>
            </a:r>
            <a:r>
              <a:rPr lang="en-US" sz="2400" dirty="0" err="1">
                <a:latin typeface="Calibri" panose="020F0502020204030204" pitchFamily="34" charset="0"/>
                <a:ea typeface="TimesNewRoman"/>
                <a:cs typeface="Times New Roman" panose="02020603050405020304" pitchFamily="18" charset="0"/>
              </a:rPr>
              <a:t>ć</a:t>
            </a:r>
            <a:r>
              <a:rPr lang="en-US" sz="2400" dirty="0">
                <a:latin typeface="Calibri" panose="020F0502020204030204" pitchFamily="34" charset="0"/>
                <a:ea typeface="TimesNewRoman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własne</a:t>
            </a:r>
            <a:r>
              <a:rPr lang="en-US" sz="2400" dirty="0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opinie</a:t>
            </a:r>
            <a:r>
              <a:rPr lang="en-US" sz="2400" dirty="0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 i </a:t>
            </a:r>
            <a:r>
              <a:rPr lang="en-US" sz="2400" dirty="0" err="1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odczucia</a:t>
            </a:r>
            <a:r>
              <a:rPr lang="en-US" sz="2400" dirty="0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.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4.Odpowiada</a:t>
            </a:r>
            <a:r>
              <a:rPr lang="en-US" sz="2400" dirty="0">
                <a:latin typeface="Calibri" panose="020F0502020204030204" pitchFamily="34" charset="0"/>
                <a:ea typeface="TimesNewRoman"/>
                <a:cs typeface="Times New Roman" panose="02020603050405020304" pitchFamily="18" charset="0"/>
              </a:rPr>
              <a:t>ć </a:t>
            </a:r>
            <a:r>
              <a:rPr lang="en-US" sz="2400" dirty="0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„nie” </a:t>
            </a:r>
            <a:r>
              <a:rPr lang="en-US" sz="2400" dirty="0" err="1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na</a:t>
            </a:r>
            <a:r>
              <a:rPr lang="en-US" sz="2400" dirty="0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pro</a:t>
            </a:r>
            <a:r>
              <a:rPr lang="en-US" sz="2400" dirty="0" err="1">
                <a:latin typeface="Calibri" panose="020F0502020204030204" pitchFamily="34" charset="0"/>
                <a:ea typeface="TimesNewRoman"/>
                <a:cs typeface="Times New Roman" panose="02020603050405020304" pitchFamily="18" charset="0"/>
              </a:rPr>
              <a:t>ś</a:t>
            </a:r>
            <a:r>
              <a:rPr lang="en-US" sz="2400" dirty="0" err="1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by</a:t>
            </a:r>
            <a:r>
              <a:rPr lang="en-US" sz="2400" dirty="0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.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5.Prosi</a:t>
            </a:r>
            <a:r>
              <a:rPr lang="en-US" sz="2400" dirty="0">
                <a:latin typeface="Calibri" panose="020F0502020204030204" pitchFamily="34" charset="0"/>
                <a:ea typeface="TimesNewRoman"/>
                <a:cs typeface="Times New Roman" panose="02020603050405020304" pitchFamily="18" charset="0"/>
              </a:rPr>
              <a:t>ć </a:t>
            </a:r>
            <a:r>
              <a:rPr lang="en-US" sz="2400" dirty="0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o </a:t>
            </a:r>
            <a:r>
              <a:rPr lang="en-US" sz="2400" dirty="0" err="1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ró</a:t>
            </a:r>
            <a:r>
              <a:rPr lang="en-US" sz="2400" dirty="0" err="1">
                <a:latin typeface="Calibri" panose="020F0502020204030204" pitchFamily="34" charset="0"/>
                <a:ea typeface="TimesNewRoman"/>
                <a:cs typeface="Times New Roman" panose="02020603050405020304" pitchFamily="18" charset="0"/>
              </a:rPr>
              <a:t>ż</a:t>
            </a:r>
            <a:r>
              <a:rPr lang="en-US" sz="2400" dirty="0" err="1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ne</a:t>
            </a:r>
            <a:r>
              <a:rPr lang="en-US" sz="2400" dirty="0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rzeczy</a:t>
            </a:r>
            <a:r>
              <a:rPr lang="en-US" sz="2400" dirty="0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.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6.Popełnia</a:t>
            </a:r>
            <a:r>
              <a:rPr lang="en-US" sz="2400" dirty="0">
                <a:latin typeface="Calibri" panose="020F0502020204030204" pitchFamily="34" charset="0"/>
                <a:ea typeface="TimesNewRoman"/>
                <a:cs typeface="Times New Roman" panose="02020603050405020304" pitchFamily="18" charset="0"/>
              </a:rPr>
              <a:t>ć </a:t>
            </a:r>
            <a:r>
              <a:rPr lang="en-US" sz="2400" dirty="0" err="1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bł</a:t>
            </a:r>
            <a:r>
              <a:rPr lang="en-US" sz="2400" dirty="0" err="1">
                <a:latin typeface="Calibri" panose="020F0502020204030204" pitchFamily="34" charset="0"/>
                <a:ea typeface="TimesNewRoman"/>
                <a:cs typeface="Times New Roman" panose="02020603050405020304" pitchFamily="18" charset="0"/>
              </a:rPr>
              <a:t>ę</a:t>
            </a:r>
            <a:r>
              <a:rPr lang="en-US" sz="2400" dirty="0" err="1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dy</a:t>
            </a:r>
            <a:r>
              <a:rPr lang="en-US" sz="2400" dirty="0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.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7.Zachowywa</a:t>
            </a:r>
            <a:r>
              <a:rPr lang="en-US" sz="2400" dirty="0">
                <a:latin typeface="Calibri" panose="020F0502020204030204" pitchFamily="34" charset="0"/>
                <a:ea typeface="TimesNewRoman"/>
                <a:cs typeface="Times New Roman" panose="02020603050405020304" pitchFamily="18" charset="0"/>
              </a:rPr>
              <a:t>ć </a:t>
            </a:r>
            <a:r>
              <a:rPr lang="en-US" sz="2400" dirty="0" err="1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si</a:t>
            </a:r>
            <a:r>
              <a:rPr lang="en-US" sz="2400" dirty="0" err="1">
                <a:latin typeface="Calibri" panose="020F0502020204030204" pitchFamily="34" charset="0"/>
                <a:ea typeface="TimesNewRoman"/>
                <a:cs typeface="Times New Roman" panose="02020603050405020304" pitchFamily="18" charset="0"/>
              </a:rPr>
              <a:t>ę</a:t>
            </a:r>
            <a:r>
              <a:rPr lang="en-US" sz="2400" dirty="0">
                <a:latin typeface="Calibri" panose="020F0502020204030204" pitchFamily="34" charset="0"/>
                <a:ea typeface="TimesNewRoman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asertywnie</a:t>
            </a:r>
            <a:r>
              <a:rPr lang="en-US" sz="2400" dirty="0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.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8.NIE </a:t>
            </a:r>
            <a:r>
              <a:rPr lang="en-US" sz="2400" dirty="0" err="1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zachowywa</a:t>
            </a:r>
            <a:r>
              <a:rPr lang="en-US" sz="2400" dirty="0" err="1">
                <a:latin typeface="Calibri" panose="020F0502020204030204" pitchFamily="34" charset="0"/>
                <a:ea typeface="TimesNewRoman"/>
                <a:cs typeface="Times New Roman" panose="02020603050405020304" pitchFamily="18" charset="0"/>
              </a:rPr>
              <a:t>ć</a:t>
            </a:r>
            <a:r>
              <a:rPr lang="en-US" sz="2400" dirty="0">
                <a:latin typeface="Calibri" panose="020F0502020204030204" pitchFamily="34" charset="0"/>
                <a:ea typeface="TimesNewRoman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si</a:t>
            </a:r>
            <a:r>
              <a:rPr lang="en-US" sz="2400" dirty="0" err="1">
                <a:latin typeface="Calibri" panose="020F0502020204030204" pitchFamily="34" charset="0"/>
                <a:ea typeface="TimesNewRoman"/>
                <a:cs typeface="Times New Roman" panose="02020603050405020304" pitchFamily="18" charset="0"/>
              </a:rPr>
              <a:t>ę</a:t>
            </a:r>
            <a:r>
              <a:rPr lang="en-US" sz="2400" dirty="0">
                <a:latin typeface="Calibri" panose="020F0502020204030204" pitchFamily="34" charset="0"/>
                <a:ea typeface="TimesNewRoman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asertywnie</a:t>
            </a:r>
            <a:r>
              <a:rPr lang="en-US" sz="2400" dirty="0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.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9.Zmienia</a:t>
            </a:r>
            <a:r>
              <a:rPr lang="en-US" sz="2400" dirty="0">
                <a:latin typeface="Calibri" panose="020F0502020204030204" pitchFamily="34" charset="0"/>
                <a:ea typeface="TimesNewRoman"/>
                <a:cs typeface="Times New Roman" panose="02020603050405020304" pitchFamily="18" charset="0"/>
              </a:rPr>
              <a:t>ć </a:t>
            </a:r>
            <a:r>
              <a:rPr lang="en-US" sz="2400" dirty="0" err="1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zdanie</a:t>
            </a:r>
            <a:r>
              <a:rPr lang="en-US" sz="2400" dirty="0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.</a:t>
            </a:r>
            <a:endParaRPr lang="pl-PL" sz="24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400" dirty="0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10. </a:t>
            </a:r>
            <a:r>
              <a:rPr lang="en-US" sz="2400" dirty="0" err="1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Zastanawia</a:t>
            </a:r>
            <a:r>
              <a:rPr lang="en-US" sz="2400" dirty="0" err="1">
                <a:latin typeface="Calibri" panose="020F0502020204030204" pitchFamily="34" charset="0"/>
                <a:ea typeface="TimesNewRoman"/>
                <a:cs typeface="Times New Roman" panose="02020603050405020304" pitchFamily="18" charset="0"/>
              </a:rPr>
              <a:t>ć</a:t>
            </a:r>
            <a:r>
              <a:rPr lang="en-US" sz="2400" dirty="0">
                <a:latin typeface="Calibri" panose="020F0502020204030204" pitchFamily="34" charset="0"/>
                <a:ea typeface="TimesNewRoman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si</a:t>
            </a:r>
            <a:r>
              <a:rPr lang="en-US" sz="2400" dirty="0" err="1">
                <a:latin typeface="Calibri" panose="020F0502020204030204" pitchFamily="34" charset="0"/>
                <a:ea typeface="TimesNewRoman"/>
                <a:cs typeface="Times New Roman" panose="02020603050405020304" pitchFamily="18" charset="0"/>
              </a:rPr>
              <a:t>ę</a:t>
            </a:r>
            <a:r>
              <a:rPr lang="en-US" sz="2400" dirty="0">
                <a:latin typeface="Calibri" panose="020F0502020204030204" pitchFamily="34" charset="0"/>
                <a:ea typeface="ComicSansMS,Bold"/>
                <a:cs typeface="Times New Roman" panose="02020603050405020304" pitchFamily="18" charset="0"/>
              </a:rPr>
              <a:t>.</a:t>
            </a:r>
            <a:endParaRPr lang="pl-PL" sz="24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8635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248991"/>
            <a:ext cx="6547714" cy="639651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2060"/>
                </a:solidFill>
              </a:rPr>
              <a:t>MINI TEST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71959" y="888642"/>
            <a:ext cx="115927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200" b="1" dirty="0" err="1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Ktoś</a:t>
            </a:r>
            <a:r>
              <a:rPr lang="en-US" sz="2200" b="1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ci </a:t>
            </a:r>
            <a:r>
              <a:rPr lang="en-US" sz="2200" b="1" dirty="0" err="1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przerywa</a:t>
            </a:r>
            <a:r>
              <a:rPr lang="en-US" sz="2200" b="1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b="1" dirty="0" err="1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gdy</a:t>
            </a:r>
            <a:r>
              <a:rPr lang="en-US" sz="2200" b="1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b="1" dirty="0" err="1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mówisz</a:t>
            </a:r>
            <a:r>
              <a:rPr lang="en-US" sz="2200" b="1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pl-PL" sz="2200" b="1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 err="1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Przepraszam</a:t>
            </a:r>
            <a:r>
              <a:rPr lang="en-US" sz="2200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ale </a:t>
            </a:r>
            <a:r>
              <a:rPr lang="en-US" sz="2200" dirty="0" err="1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chciałbym</a:t>
            </a:r>
            <a:r>
              <a:rPr lang="en-US" sz="2200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skończyć</a:t>
            </a:r>
            <a:r>
              <a:rPr lang="en-US" sz="2200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swoją</a:t>
            </a:r>
            <a:r>
              <a:rPr lang="en-US" sz="2200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wypowiedź</a:t>
            </a:r>
            <a:r>
              <a:rPr lang="en-US" sz="2200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sz="22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200" dirty="0" err="1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Cicho</a:t>
            </a:r>
            <a:r>
              <a:rPr lang="en-US" sz="2200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bądź</a:t>
            </a:r>
            <a:r>
              <a:rPr lang="en-US" sz="2200" dirty="0">
                <a:solidFill>
                  <a:srgbClr val="333333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pl-PL" sz="2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371959" y="2331490"/>
            <a:ext cx="115927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>
                <a:latin typeface="Calibri" panose="020F0502020204030204" pitchFamily="34" charset="0"/>
              </a:rPr>
              <a:t>Młodsza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siostra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prosi</a:t>
            </a:r>
            <a:r>
              <a:rPr lang="en-US" sz="2200" b="1" dirty="0">
                <a:latin typeface="Calibri" panose="020F0502020204030204" pitchFamily="34" charset="0"/>
              </a:rPr>
              <a:t> o </a:t>
            </a:r>
            <a:r>
              <a:rPr lang="en-US" sz="2200" b="1" dirty="0" err="1">
                <a:latin typeface="Calibri" panose="020F0502020204030204" pitchFamily="34" charset="0"/>
              </a:rPr>
              <a:t>pomoc</a:t>
            </a:r>
            <a:r>
              <a:rPr lang="en-US" sz="2200" b="1" dirty="0">
                <a:latin typeface="Calibri" panose="020F0502020204030204" pitchFamily="34" charset="0"/>
              </a:rPr>
              <a:t> w </a:t>
            </a:r>
            <a:r>
              <a:rPr lang="en-US" sz="2200" b="1" dirty="0" err="1">
                <a:latin typeface="Calibri" panose="020F0502020204030204" pitchFamily="34" charset="0"/>
              </a:rPr>
              <a:t>odrabianiu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lekcji</a:t>
            </a:r>
            <a:r>
              <a:rPr lang="en-US" sz="2200" b="1" dirty="0">
                <a:latin typeface="Calibri" panose="020F0502020204030204" pitchFamily="34" charset="0"/>
              </a:rPr>
              <a:t>:</a:t>
            </a:r>
            <a:endParaRPr lang="pl-PL" sz="2200" b="1" dirty="0">
              <a:latin typeface="Calibri" panose="020F0502020204030204" pitchFamily="34" charset="0"/>
            </a:endParaRPr>
          </a:p>
          <a:p>
            <a:r>
              <a:rPr lang="en-US" sz="2200" dirty="0" err="1">
                <a:latin typeface="Calibri" panose="020F0502020204030204" pitchFamily="34" charset="0"/>
              </a:rPr>
              <a:t>Odczep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się</a:t>
            </a:r>
            <a:r>
              <a:rPr lang="en-US" sz="2200" dirty="0">
                <a:latin typeface="Calibri" panose="020F0502020204030204" pitchFamily="34" charset="0"/>
              </a:rPr>
              <a:t>! </a:t>
            </a:r>
            <a:r>
              <a:rPr lang="en-US" sz="2200" dirty="0" err="1">
                <a:latin typeface="Calibri" panose="020F0502020204030204" pitchFamily="34" charset="0"/>
              </a:rPr>
              <a:t>Nie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widzisz</a:t>
            </a:r>
            <a:r>
              <a:rPr lang="en-US" sz="2200" dirty="0">
                <a:latin typeface="Calibri" panose="020F0502020204030204" pitchFamily="34" charset="0"/>
              </a:rPr>
              <a:t>, </a:t>
            </a:r>
            <a:r>
              <a:rPr lang="en-US" sz="2200" dirty="0" err="1">
                <a:latin typeface="Calibri" panose="020F0502020204030204" pitchFamily="34" charset="0"/>
              </a:rPr>
              <a:t>że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jestem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zajęty</a:t>
            </a:r>
            <a:r>
              <a:rPr lang="en-US" sz="2200" dirty="0">
                <a:latin typeface="Calibri" panose="020F0502020204030204" pitchFamily="34" charset="0"/>
              </a:rPr>
              <a:t>!</a:t>
            </a:r>
            <a:endParaRPr lang="pl-PL" sz="2200" dirty="0">
              <a:latin typeface="Calibri" panose="020F0502020204030204" pitchFamily="34" charset="0"/>
            </a:endParaRPr>
          </a:p>
          <a:p>
            <a:r>
              <a:rPr lang="en-US" sz="2200" dirty="0">
                <a:latin typeface="Calibri" panose="020F0502020204030204" pitchFamily="34" charset="0"/>
              </a:rPr>
              <a:t>W </a:t>
            </a:r>
            <a:r>
              <a:rPr lang="en-US" sz="2200" dirty="0" err="1">
                <a:latin typeface="Calibri" panose="020F0502020204030204" pitchFamily="34" charset="0"/>
              </a:rPr>
              <a:t>tej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chwili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jestem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zajęty</a:t>
            </a:r>
            <a:r>
              <a:rPr lang="en-US" sz="2200" dirty="0">
                <a:latin typeface="Calibri" panose="020F0502020204030204" pitchFamily="34" charset="0"/>
              </a:rPr>
              <a:t>, ale </a:t>
            </a:r>
            <a:r>
              <a:rPr lang="en-US" sz="2200" dirty="0" err="1">
                <a:latin typeface="Calibri" panose="020F0502020204030204" pitchFamily="34" charset="0"/>
              </a:rPr>
              <a:t>mogę</a:t>
            </a:r>
            <a:r>
              <a:rPr lang="en-US" sz="2200" dirty="0">
                <a:latin typeface="Calibri" panose="020F0502020204030204" pitchFamily="34" charset="0"/>
              </a:rPr>
              <a:t> ci </a:t>
            </a:r>
            <a:r>
              <a:rPr lang="en-US" sz="2200" dirty="0" err="1">
                <a:latin typeface="Calibri" panose="020F0502020204030204" pitchFamily="34" charset="0"/>
              </a:rPr>
              <a:t>pomóc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za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godzinę</a:t>
            </a:r>
            <a:r>
              <a:rPr lang="en-US" sz="2200" dirty="0">
                <a:latin typeface="Calibri" panose="020F0502020204030204" pitchFamily="34" charset="0"/>
              </a:rPr>
              <a:t>.</a:t>
            </a:r>
            <a:endParaRPr lang="pl-PL" sz="2200" dirty="0">
              <a:latin typeface="Calibri" panose="020F050202020403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71959" y="3774339"/>
            <a:ext cx="115927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>
                <a:latin typeface="Calibri" panose="020F0502020204030204" pitchFamily="34" charset="0"/>
              </a:rPr>
              <a:t>Na </a:t>
            </a:r>
            <a:r>
              <a:rPr lang="en-US" sz="2200" b="1" dirty="0" err="1">
                <a:latin typeface="Calibri" panose="020F0502020204030204" pitchFamily="34" charset="0"/>
              </a:rPr>
              <a:t>urodzinach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kolegi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ktoś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częstuje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papierosami</a:t>
            </a:r>
            <a:r>
              <a:rPr lang="en-US" sz="2200" b="1" dirty="0">
                <a:latin typeface="Calibri" panose="020F0502020204030204" pitchFamily="34" charset="0"/>
              </a:rPr>
              <a:t>:</a:t>
            </a:r>
            <a:endParaRPr lang="pl-PL" sz="2200" b="1" dirty="0">
              <a:latin typeface="Calibri" panose="020F0502020204030204" pitchFamily="34" charset="0"/>
            </a:endParaRPr>
          </a:p>
          <a:p>
            <a:r>
              <a:rPr lang="en-US" sz="2200" dirty="0" err="1">
                <a:latin typeface="Calibri" panose="020F0502020204030204" pitchFamily="34" charset="0"/>
              </a:rPr>
              <a:t>Dziękuję</a:t>
            </a:r>
            <a:r>
              <a:rPr lang="en-US" sz="2200" dirty="0">
                <a:latin typeface="Calibri" panose="020F0502020204030204" pitchFamily="34" charset="0"/>
              </a:rPr>
              <a:t>, </a:t>
            </a:r>
            <a:r>
              <a:rPr lang="en-US" sz="2200" dirty="0" err="1">
                <a:latin typeface="Calibri" panose="020F0502020204030204" pitchFamily="34" charset="0"/>
              </a:rPr>
              <a:t>nie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palę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papierosów</a:t>
            </a:r>
            <a:r>
              <a:rPr lang="en-US" sz="2200" dirty="0">
                <a:latin typeface="Calibri" panose="020F0502020204030204" pitchFamily="34" charset="0"/>
              </a:rPr>
              <a:t>.</a:t>
            </a:r>
            <a:endParaRPr lang="pl-PL" sz="2200" dirty="0">
              <a:latin typeface="Calibri" panose="020F0502020204030204" pitchFamily="34" charset="0"/>
            </a:endParaRPr>
          </a:p>
          <a:p>
            <a:r>
              <a:rPr lang="en-US" sz="2200" dirty="0">
                <a:latin typeface="Calibri" panose="020F0502020204030204" pitchFamily="34" charset="0"/>
              </a:rPr>
              <a:t>No, </a:t>
            </a:r>
            <a:r>
              <a:rPr lang="en-US" sz="2200" dirty="0" err="1">
                <a:latin typeface="Calibri" panose="020F0502020204030204" pitchFamily="34" charset="0"/>
              </a:rPr>
              <a:t>ostatecznie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jednego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mogę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zapalić</a:t>
            </a:r>
            <a:r>
              <a:rPr lang="en-US" sz="2200" dirty="0">
                <a:latin typeface="Calibri" panose="020F0502020204030204" pitchFamily="34" charset="0"/>
              </a:rPr>
              <a:t>.</a:t>
            </a:r>
            <a:endParaRPr lang="pl-PL" sz="2200" dirty="0">
              <a:latin typeface="Calibri" panose="020F0502020204030204" pitchFamily="34" charset="0"/>
            </a:endParaRPr>
          </a:p>
        </p:txBody>
      </p:sp>
      <p:sp>
        <p:nvSpPr>
          <p:cNvPr id="8" name="Prostokąt 7"/>
          <p:cNvSpPr/>
          <p:nvPr/>
        </p:nvSpPr>
        <p:spPr>
          <a:xfrm>
            <a:off x="371959" y="5165665"/>
            <a:ext cx="115927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>
                <a:latin typeface="Calibri" panose="020F0502020204030204" pitchFamily="34" charset="0"/>
              </a:rPr>
              <a:t>Kolega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chce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pożyczyć</a:t>
            </a:r>
            <a:r>
              <a:rPr lang="en-US" sz="2200" b="1" dirty="0">
                <a:latin typeface="Calibri" panose="020F0502020204030204" pitchFamily="34" charset="0"/>
              </a:rPr>
              <a:t> 5 </a:t>
            </a:r>
            <a:r>
              <a:rPr lang="en-US" sz="2200" b="1" dirty="0" err="1">
                <a:latin typeface="Calibri" panose="020F0502020204030204" pitchFamily="34" charset="0"/>
              </a:rPr>
              <a:t>zł</a:t>
            </a:r>
            <a:r>
              <a:rPr lang="en-US" sz="2200" b="1" dirty="0">
                <a:latin typeface="Calibri" panose="020F0502020204030204" pitchFamily="34" charset="0"/>
              </a:rPr>
              <a:t>, </a:t>
            </a:r>
            <a:r>
              <a:rPr lang="en-US" sz="2200" b="1" dirty="0" err="1">
                <a:latin typeface="Calibri" panose="020F0502020204030204" pitchFamily="34" charset="0"/>
              </a:rPr>
              <a:t>chociaż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jego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dług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wynosi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już</a:t>
            </a:r>
            <a:r>
              <a:rPr lang="en-US" sz="2200" b="1" dirty="0">
                <a:latin typeface="Calibri" panose="020F0502020204030204" pitchFamily="34" charset="0"/>
              </a:rPr>
              <a:t> 10zł.</a:t>
            </a:r>
            <a:endParaRPr lang="pl-PL" sz="2200" b="1" dirty="0">
              <a:latin typeface="Calibri" panose="020F0502020204030204" pitchFamily="34" charset="0"/>
            </a:endParaRPr>
          </a:p>
          <a:p>
            <a:r>
              <a:rPr lang="en-US" sz="2200" dirty="0">
                <a:latin typeface="Calibri" panose="020F0502020204030204" pitchFamily="34" charset="0"/>
              </a:rPr>
              <a:t>No </a:t>
            </a:r>
            <a:r>
              <a:rPr lang="en-US" sz="2200" dirty="0" err="1">
                <a:latin typeface="Calibri" panose="020F0502020204030204" pitchFamily="34" charset="0"/>
              </a:rPr>
              <a:t>dobrze</a:t>
            </a:r>
            <a:r>
              <a:rPr lang="en-US" sz="2200" dirty="0">
                <a:latin typeface="Calibri" panose="020F0502020204030204" pitchFamily="34" charset="0"/>
              </a:rPr>
              <a:t>, ale </a:t>
            </a:r>
            <a:r>
              <a:rPr lang="en-US" sz="2200" dirty="0" err="1">
                <a:latin typeface="Calibri" panose="020F0502020204030204" pitchFamily="34" charset="0"/>
              </a:rPr>
              <a:t>pamiętaj</a:t>
            </a:r>
            <a:r>
              <a:rPr lang="en-US" sz="2200" dirty="0">
                <a:latin typeface="Calibri" panose="020F0502020204030204" pitchFamily="34" charset="0"/>
              </a:rPr>
              <a:t>, aby </a:t>
            </a:r>
            <a:r>
              <a:rPr lang="en-US" sz="2200" dirty="0" err="1">
                <a:latin typeface="Calibri" panose="020F0502020204030204" pitchFamily="34" charset="0"/>
              </a:rPr>
              <a:t>oddać</a:t>
            </a:r>
            <a:r>
              <a:rPr lang="en-US" sz="2200" dirty="0">
                <a:latin typeface="Calibri" panose="020F0502020204030204" pitchFamily="34" charset="0"/>
              </a:rPr>
              <a:t>.</a:t>
            </a:r>
            <a:endParaRPr lang="pl-PL" sz="2200" dirty="0">
              <a:latin typeface="Calibri" panose="020F0502020204030204" pitchFamily="34" charset="0"/>
            </a:endParaRPr>
          </a:p>
          <a:p>
            <a:r>
              <a:rPr lang="en-US" sz="2200" dirty="0" err="1">
                <a:latin typeface="Calibri" panose="020F0502020204030204" pitchFamily="34" charset="0"/>
              </a:rPr>
              <a:t>Nie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mogę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pożyczyć</a:t>
            </a:r>
            <a:r>
              <a:rPr lang="en-US" sz="2200" dirty="0">
                <a:latin typeface="Calibri" panose="020F0502020204030204" pitchFamily="34" charset="0"/>
              </a:rPr>
              <a:t> ci </a:t>
            </a:r>
            <a:r>
              <a:rPr lang="en-US" sz="2200" dirty="0" err="1">
                <a:latin typeface="Calibri" panose="020F0502020204030204" pitchFamily="34" charset="0"/>
              </a:rPr>
              <a:t>pieniędzy</a:t>
            </a:r>
            <a:r>
              <a:rPr lang="en-US" sz="2200" dirty="0">
                <a:latin typeface="Calibri" panose="020F0502020204030204" pitchFamily="34" charset="0"/>
              </a:rPr>
              <a:t>, </a:t>
            </a:r>
            <a:r>
              <a:rPr lang="en-US" sz="2200" dirty="0" err="1">
                <a:latin typeface="Calibri" panose="020F0502020204030204" pitchFamily="34" charset="0"/>
              </a:rPr>
              <a:t>ponieważ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nie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oddałeś</a:t>
            </a:r>
            <a:r>
              <a:rPr lang="en-US" sz="2200" dirty="0">
                <a:latin typeface="Calibri" panose="020F0502020204030204" pitchFamily="34" charset="0"/>
              </a:rPr>
              <a:t> mi </a:t>
            </a:r>
            <a:r>
              <a:rPr lang="en-US" sz="2200" dirty="0" err="1">
                <a:latin typeface="Calibri" panose="020F0502020204030204" pitchFamily="34" charset="0"/>
              </a:rPr>
              <a:t>jeszcze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długu</a:t>
            </a:r>
            <a:r>
              <a:rPr lang="en-US" sz="2200" dirty="0">
                <a:latin typeface="Calibri" panose="020F0502020204030204" pitchFamily="34" charset="0"/>
              </a:rPr>
              <a:t> w </a:t>
            </a:r>
            <a:r>
              <a:rPr lang="en-US" sz="2200" dirty="0" err="1">
                <a:latin typeface="Calibri" panose="020F0502020204030204" pitchFamily="34" charset="0"/>
              </a:rPr>
              <a:t>wysokości</a:t>
            </a:r>
            <a:r>
              <a:rPr lang="en-US" sz="2200" dirty="0">
                <a:latin typeface="Calibri" panose="020F0502020204030204" pitchFamily="34" charset="0"/>
              </a:rPr>
              <a:t> 10zł.</a:t>
            </a:r>
            <a:endParaRPr lang="pl-PL" sz="2200" dirty="0">
              <a:latin typeface="Calibri" panose="020F0502020204030204" pitchFamily="34" charset="0"/>
            </a:endParaRPr>
          </a:p>
        </p:txBody>
      </p:sp>
      <p:cxnSp>
        <p:nvCxnSpPr>
          <p:cNvPr id="9" name="Łącznik prosty 8"/>
          <p:cNvCxnSpPr/>
          <p:nvPr/>
        </p:nvCxnSpPr>
        <p:spPr>
          <a:xfrm flipV="1">
            <a:off x="371959" y="1622738"/>
            <a:ext cx="6531117" cy="257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371959" y="3413728"/>
            <a:ext cx="6531117" cy="257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>
            <a:off x="371958" y="4515491"/>
            <a:ext cx="3579233" cy="623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Łącznik prosty 12"/>
          <p:cNvCxnSpPr/>
          <p:nvPr/>
        </p:nvCxnSpPr>
        <p:spPr>
          <a:xfrm flipV="1">
            <a:off x="371959" y="6273661"/>
            <a:ext cx="10369021" cy="257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845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7334" y="248991"/>
            <a:ext cx="6547714" cy="639651"/>
          </a:xfrm>
        </p:spPr>
        <p:txBody>
          <a:bodyPr>
            <a:normAutofit fontScale="90000"/>
          </a:bodyPr>
          <a:lstStyle/>
          <a:p>
            <a:r>
              <a:rPr lang="pl-PL" dirty="0" smtClean="0">
                <a:solidFill>
                  <a:srgbClr val="002060"/>
                </a:solidFill>
              </a:rPr>
              <a:t>MINI TEST</a:t>
            </a:r>
            <a:endParaRPr lang="pl-PL" dirty="0">
              <a:solidFill>
                <a:srgbClr val="002060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371959" y="888642"/>
            <a:ext cx="115927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>
                <a:latin typeface="Calibri" panose="020F0502020204030204" pitchFamily="34" charset="0"/>
              </a:rPr>
              <a:t>Młodsze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rodzeństwo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prosi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cię</a:t>
            </a:r>
            <a:r>
              <a:rPr lang="en-US" sz="2200" b="1" dirty="0">
                <a:latin typeface="Calibri" panose="020F0502020204030204" pitchFamily="34" charset="0"/>
              </a:rPr>
              <a:t>, </a:t>
            </a:r>
            <a:r>
              <a:rPr lang="en-US" sz="2200" b="1" dirty="0" err="1">
                <a:latin typeface="Calibri" panose="020F0502020204030204" pitchFamily="34" charset="0"/>
              </a:rPr>
              <a:t>abyś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się</a:t>
            </a:r>
            <a:r>
              <a:rPr lang="en-US" sz="2200" b="1" dirty="0">
                <a:latin typeface="Calibri" panose="020F0502020204030204" pitchFamily="34" charset="0"/>
              </a:rPr>
              <a:t> z </a:t>
            </a:r>
            <a:r>
              <a:rPr lang="en-US" sz="2200" b="1" dirty="0" err="1">
                <a:latin typeface="Calibri" panose="020F0502020204030204" pitchFamily="34" charset="0"/>
              </a:rPr>
              <a:t>nim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pobawił</a:t>
            </a:r>
            <a:r>
              <a:rPr lang="en-US" sz="2200" dirty="0">
                <a:latin typeface="Calibri" panose="020F0502020204030204" pitchFamily="34" charset="0"/>
              </a:rPr>
              <a:t>:</a:t>
            </a:r>
            <a:endParaRPr lang="pl-PL" sz="2200" dirty="0">
              <a:latin typeface="Calibri" panose="020F0502020204030204" pitchFamily="34" charset="0"/>
            </a:endParaRPr>
          </a:p>
          <a:p>
            <a:r>
              <a:rPr lang="en-US" sz="2200" dirty="0" err="1">
                <a:latin typeface="Calibri" panose="020F0502020204030204" pitchFamily="34" charset="0"/>
              </a:rPr>
              <a:t>Bawcie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się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sami</a:t>
            </a:r>
            <a:r>
              <a:rPr lang="en-US" sz="2200" dirty="0">
                <a:latin typeface="Calibri" panose="020F0502020204030204" pitchFamily="34" charset="0"/>
              </a:rPr>
              <a:t>! </a:t>
            </a:r>
            <a:r>
              <a:rPr lang="en-US" sz="2200" dirty="0" err="1">
                <a:latin typeface="Calibri" panose="020F0502020204030204" pitchFamily="34" charset="0"/>
              </a:rPr>
              <a:t>Nie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jestem</a:t>
            </a:r>
            <a:r>
              <a:rPr lang="en-US" sz="2200" dirty="0">
                <a:latin typeface="Calibri" panose="020F0502020204030204" pitchFamily="34" charset="0"/>
              </a:rPr>
              <a:t> "</a:t>
            </a:r>
            <a:r>
              <a:rPr lang="en-US" sz="2200" dirty="0" err="1">
                <a:latin typeface="Calibri" panose="020F0502020204030204" pitchFamily="34" charset="0"/>
              </a:rPr>
              <a:t>brzdącem</a:t>
            </a:r>
            <a:r>
              <a:rPr lang="en-US" sz="2200" dirty="0">
                <a:latin typeface="Calibri" panose="020F0502020204030204" pitchFamily="34" charset="0"/>
              </a:rPr>
              <a:t>"!</a:t>
            </a:r>
            <a:endParaRPr lang="pl-PL" sz="2200" dirty="0">
              <a:latin typeface="Calibri" panose="020F0502020204030204" pitchFamily="34" charset="0"/>
            </a:endParaRPr>
          </a:p>
          <a:p>
            <a:r>
              <a:rPr lang="en-US" sz="2200" dirty="0" err="1">
                <a:latin typeface="Calibri" panose="020F0502020204030204" pitchFamily="34" charset="0"/>
              </a:rPr>
              <a:t>Chętnie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pobawię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się</a:t>
            </a:r>
            <a:r>
              <a:rPr lang="en-US" sz="2200" dirty="0">
                <a:latin typeface="Calibri" panose="020F0502020204030204" pitchFamily="34" charset="0"/>
              </a:rPr>
              <a:t> z </a:t>
            </a:r>
            <a:r>
              <a:rPr lang="en-US" sz="2200" dirty="0" err="1">
                <a:latin typeface="Calibri" panose="020F0502020204030204" pitchFamily="34" charset="0"/>
              </a:rPr>
              <a:t>wami</a:t>
            </a:r>
            <a:r>
              <a:rPr lang="en-US" sz="2200" dirty="0">
                <a:latin typeface="Calibri" panose="020F0502020204030204" pitchFamily="34" charset="0"/>
              </a:rPr>
              <a:t>, ale </a:t>
            </a:r>
            <a:r>
              <a:rPr lang="en-US" sz="2200" dirty="0" err="1">
                <a:latin typeface="Calibri" panose="020F0502020204030204" pitchFamily="34" charset="0"/>
              </a:rPr>
              <a:t>jak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odrobię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lekcje</a:t>
            </a:r>
            <a:r>
              <a:rPr lang="en-US" sz="2200" dirty="0">
                <a:latin typeface="Calibri" panose="020F0502020204030204" pitchFamily="34" charset="0"/>
              </a:rPr>
              <a:t>.</a:t>
            </a:r>
            <a:endParaRPr lang="pl-PL" sz="2200" dirty="0">
              <a:latin typeface="Calibri" panose="020F0502020204030204" pitchFamily="34" charset="0"/>
            </a:endParaRPr>
          </a:p>
        </p:txBody>
      </p:sp>
      <p:sp>
        <p:nvSpPr>
          <p:cNvPr id="6" name="Prostokąt 5"/>
          <p:cNvSpPr/>
          <p:nvPr/>
        </p:nvSpPr>
        <p:spPr>
          <a:xfrm>
            <a:off x="371959" y="2331490"/>
            <a:ext cx="115927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>
                <a:latin typeface="Calibri" panose="020F0502020204030204" pitchFamily="34" charset="0"/>
              </a:rPr>
              <a:t>Kolega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oskarża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cię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jako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bramkarza</a:t>
            </a:r>
            <a:r>
              <a:rPr lang="en-US" sz="2200" b="1" dirty="0">
                <a:latin typeface="Calibri" panose="020F0502020204030204" pitchFamily="34" charset="0"/>
              </a:rPr>
              <a:t> o </a:t>
            </a:r>
            <a:r>
              <a:rPr lang="en-US" sz="2200" b="1" dirty="0" err="1">
                <a:latin typeface="Calibri" panose="020F0502020204030204" pitchFamily="34" charset="0"/>
              </a:rPr>
              <a:t>przegrany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mecz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drużyny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osiedlowej</a:t>
            </a:r>
            <a:r>
              <a:rPr lang="en-US" sz="2200" b="1" dirty="0">
                <a:latin typeface="Calibri" panose="020F0502020204030204" pitchFamily="34" charset="0"/>
              </a:rPr>
              <a:t>:</a:t>
            </a:r>
            <a:endParaRPr lang="pl-PL" sz="2200" b="1" dirty="0">
              <a:latin typeface="Calibri" panose="020F0502020204030204" pitchFamily="34" charset="0"/>
            </a:endParaRPr>
          </a:p>
          <a:p>
            <a:r>
              <a:rPr lang="en-US" sz="2200" dirty="0" err="1">
                <a:latin typeface="Calibri" panose="020F0502020204030204" pitchFamily="34" charset="0"/>
              </a:rPr>
              <a:t>Rzeczywiście</a:t>
            </a:r>
            <a:r>
              <a:rPr lang="en-US" sz="2200" dirty="0">
                <a:latin typeface="Calibri" panose="020F0502020204030204" pitchFamily="34" charset="0"/>
              </a:rPr>
              <a:t>, to </a:t>
            </a:r>
            <a:r>
              <a:rPr lang="en-US" sz="2200" dirty="0" err="1">
                <a:latin typeface="Calibri" panose="020F0502020204030204" pitchFamily="34" charset="0"/>
              </a:rPr>
              <a:t>wszystko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przeze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mnie</a:t>
            </a:r>
            <a:r>
              <a:rPr lang="en-US" sz="2200" dirty="0">
                <a:latin typeface="Calibri" panose="020F0502020204030204" pitchFamily="34" charset="0"/>
              </a:rPr>
              <a:t>.</a:t>
            </a:r>
            <a:endParaRPr lang="pl-PL" sz="2200" dirty="0">
              <a:latin typeface="Calibri" panose="020F0502020204030204" pitchFamily="34" charset="0"/>
            </a:endParaRPr>
          </a:p>
          <a:p>
            <a:r>
              <a:rPr lang="en-US" sz="2200" dirty="0" err="1">
                <a:latin typeface="Calibri" panose="020F0502020204030204" pitchFamily="34" charset="0"/>
              </a:rPr>
              <a:t>Sądzę</a:t>
            </a:r>
            <a:r>
              <a:rPr lang="en-US" sz="2200" dirty="0">
                <a:latin typeface="Calibri" panose="020F0502020204030204" pitchFamily="34" charset="0"/>
              </a:rPr>
              <a:t>, </a:t>
            </a:r>
            <a:r>
              <a:rPr lang="en-US" sz="2200" dirty="0" err="1">
                <a:latin typeface="Calibri" panose="020F0502020204030204" pitchFamily="34" charset="0"/>
              </a:rPr>
              <a:t>że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jesteś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niesprawiedliwy</a:t>
            </a:r>
            <a:r>
              <a:rPr lang="en-US" sz="2200" dirty="0">
                <a:latin typeface="Calibri" panose="020F0502020204030204" pitchFamily="34" charset="0"/>
              </a:rPr>
              <a:t>. </a:t>
            </a:r>
            <a:r>
              <a:rPr lang="en-US" sz="2200" dirty="0" err="1">
                <a:latin typeface="Calibri" panose="020F0502020204030204" pitchFamily="34" charset="0"/>
              </a:rPr>
              <a:t>Broniłem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najlepiej</a:t>
            </a:r>
            <a:r>
              <a:rPr lang="en-US" sz="2200" dirty="0">
                <a:latin typeface="Calibri" panose="020F0502020204030204" pitchFamily="34" charset="0"/>
              </a:rPr>
              <a:t>, </a:t>
            </a:r>
            <a:r>
              <a:rPr lang="en-US" sz="2200" dirty="0" err="1">
                <a:latin typeface="Calibri" panose="020F0502020204030204" pitchFamily="34" charset="0"/>
              </a:rPr>
              <a:t>jak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potrafiłem</a:t>
            </a:r>
            <a:r>
              <a:rPr lang="en-US" sz="2200" dirty="0">
                <a:latin typeface="Calibri" panose="020F0502020204030204" pitchFamily="34" charset="0"/>
              </a:rPr>
              <a:t>.</a:t>
            </a:r>
            <a:endParaRPr lang="pl-PL" sz="2200" dirty="0">
              <a:latin typeface="Calibri" panose="020F0502020204030204" pitchFamily="34" charset="0"/>
            </a:endParaRPr>
          </a:p>
        </p:txBody>
      </p:sp>
      <p:sp>
        <p:nvSpPr>
          <p:cNvPr id="7" name="Prostokąt 6"/>
          <p:cNvSpPr/>
          <p:nvPr/>
        </p:nvSpPr>
        <p:spPr>
          <a:xfrm>
            <a:off x="371959" y="3774339"/>
            <a:ext cx="1159273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b="1" dirty="0" err="1">
                <a:latin typeface="Calibri" panose="020F0502020204030204" pitchFamily="34" charset="0"/>
              </a:rPr>
              <a:t>Chora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sąsiadka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prosi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cię</a:t>
            </a:r>
            <a:r>
              <a:rPr lang="en-US" sz="2200" b="1" dirty="0">
                <a:latin typeface="Calibri" panose="020F0502020204030204" pitchFamily="34" charset="0"/>
              </a:rPr>
              <a:t> o </a:t>
            </a:r>
            <a:r>
              <a:rPr lang="en-US" sz="2200" b="1" dirty="0" err="1">
                <a:latin typeface="Calibri" panose="020F0502020204030204" pitchFamily="34" charset="0"/>
              </a:rPr>
              <a:t>zrobienie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zakupów</a:t>
            </a:r>
            <a:r>
              <a:rPr lang="en-US" sz="2200" b="1" dirty="0">
                <a:latin typeface="Calibri" panose="020F0502020204030204" pitchFamily="34" charset="0"/>
              </a:rPr>
              <a:t> w </a:t>
            </a:r>
            <a:r>
              <a:rPr lang="en-US" sz="2200" b="1" dirty="0" err="1">
                <a:latin typeface="Calibri" panose="020F0502020204030204" pitchFamily="34" charset="0"/>
              </a:rPr>
              <a:t>sklepie</a:t>
            </a:r>
            <a:r>
              <a:rPr lang="en-US" sz="2200" b="1" dirty="0">
                <a:latin typeface="Calibri" panose="020F0502020204030204" pitchFamily="34" charset="0"/>
              </a:rPr>
              <a:t> </a:t>
            </a:r>
            <a:r>
              <a:rPr lang="en-US" sz="2200" b="1" dirty="0" err="1">
                <a:latin typeface="Calibri" panose="020F0502020204030204" pitchFamily="34" charset="0"/>
              </a:rPr>
              <a:t>spożywczym</a:t>
            </a:r>
            <a:r>
              <a:rPr lang="en-US" sz="2200" b="1" dirty="0">
                <a:latin typeface="Calibri" panose="020F0502020204030204" pitchFamily="34" charset="0"/>
              </a:rPr>
              <a:t>:</a:t>
            </a:r>
            <a:endParaRPr lang="pl-PL" sz="2200" b="1" dirty="0">
              <a:latin typeface="Calibri" panose="020F0502020204030204" pitchFamily="34" charset="0"/>
            </a:endParaRPr>
          </a:p>
          <a:p>
            <a:r>
              <a:rPr lang="en-US" sz="2200" dirty="0" err="1">
                <a:latin typeface="Calibri" panose="020F0502020204030204" pitchFamily="34" charset="0"/>
              </a:rPr>
              <a:t>Nie</a:t>
            </a:r>
            <a:r>
              <a:rPr lang="en-US" sz="2200" dirty="0">
                <a:latin typeface="Calibri" panose="020F0502020204030204" pitchFamily="34" charset="0"/>
              </a:rPr>
              <a:t> mam </a:t>
            </a:r>
            <a:r>
              <a:rPr lang="en-US" sz="2200" dirty="0" err="1">
                <a:latin typeface="Calibri" panose="020F0502020204030204" pitchFamily="34" charset="0"/>
              </a:rPr>
              <a:t>teraz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czasu</a:t>
            </a:r>
            <a:r>
              <a:rPr lang="en-US" sz="2200" dirty="0">
                <a:latin typeface="Calibri" panose="020F0502020204030204" pitchFamily="34" charset="0"/>
              </a:rPr>
              <a:t>! </a:t>
            </a:r>
            <a:r>
              <a:rPr lang="en-US" sz="2200" dirty="0" err="1">
                <a:latin typeface="Calibri" panose="020F0502020204030204" pitchFamily="34" charset="0"/>
              </a:rPr>
              <a:t>Nie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jestem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służącym</a:t>
            </a:r>
            <a:r>
              <a:rPr lang="en-US" sz="2200" dirty="0">
                <a:latin typeface="Calibri" panose="020F0502020204030204" pitchFamily="34" charset="0"/>
              </a:rPr>
              <a:t>.</a:t>
            </a:r>
            <a:endParaRPr lang="pl-PL" sz="2200" dirty="0">
              <a:latin typeface="Calibri" panose="020F0502020204030204" pitchFamily="34" charset="0"/>
            </a:endParaRPr>
          </a:p>
          <a:p>
            <a:r>
              <a:rPr lang="en-US" sz="2200" dirty="0">
                <a:latin typeface="Calibri" panose="020F0502020204030204" pitchFamily="34" charset="0"/>
              </a:rPr>
              <a:t>W </a:t>
            </a:r>
            <a:r>
              <a:rPr lang="en-US" sz="2200" dirty="0" err="1">
                <a:latin typeface="Calibri" panose="020F0502020204030204" pitchFamily="34" charset="0"/>
              </a:rPr>
              <a:t>tej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chwili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jestem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bardzo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zajęty</a:t>
            </a:r>
            <a:r>
              <a:rPr lang="en-US" sz="2200" dirty="0">
                <a:latin typeface="Calibri" panose="020F0502020204030204" pitchFamily="34" charset="0"/>
              </a:rPr>
              <a:t>, ale z </a:t>
            </a:r>
            <a:r>
              <a:rPr lang="en-US" sz="2200" dirty="0" err="1">
                <a:latin typeface="Calibri" panose="020F0502020204030204" pitchFamily="34" charset="0"/>
              </a:rPr>
              <a:t>przyjemnością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pomogę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Pani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za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kilka</a:t>
            </a:r>
            <a:r>
              <a:rPr lang="en-US" sz="2200" dirty="0">
                <a:latin typeface="Calibri" panose="020F0502020204030204" pitchFamily="34" charset="0"/>
              </a:rPr>
              <a:t> </a:t>
            </a:r>
            <a:r>
              <a:rPr lang="en-US" sz="2200" dirty="0" err="1">
                <a:latin typeface="Calibri" panose="020F0502020204030204" pitchFamily="34" charset="0"/>
              </a:rPr>
              <a:t>minut</a:t>
            </a:r>
            <a:r>
              <a:rPr lang="en-US" sz="2200" dirty="0">
                <a:latin typeface="Calibri" panose="020F0502020204030204" pitchFamily="34" charset="0"/>
              </a:rPr>
              <a:t>.</a:t>
            </a:r>
            <a:endParaRPr lang="pl-PL" sz="2200" dirty="0">
              <a:latin typeface="Calibri" panose="020F0502020204030204" pitchFamily="34" charset="0"/>
            </a:endParaRPr>
          </a:p>
        </p:txBody>
      </p:sp>
      <p:cxnSp>
        <p:nvCxnSpPr>
          <p:cNvPr id="9" name="Łącznik prosty 8"/>
          <p:cNvCxnSpPr>
            <a:endCxn id="5" idx="2"/>
          </p:cNvCxnSpPr>
          <p:nvPr/>
        </p:nvCxnSpPr>
        <p:spPr>
          <a:xfrm flipV="1">
            <a:off x="371959" y="1996638"/>
            <a:ext cx="5796366" cy="1287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>
            <a:off x="371959" y="3439486"/>
            <a:ext cx="7806126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10"/>
          <p:cNvCxnSpPr/>
          <p:nvPr/>
        </p:nvCxnSpPr>
        <p:spPr>
          <a:xfrm flipV="1">
            <a:off x="422383" y="4882335"/>
            <a:ext cx="9417076" cy="207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717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</TotalTime>
  <Words>662</Words>
  <Application>Microsoft Office PowerPoint</Application>
  <PresentationFormat>Panoramiczny</PresentationFormat>
  <Paragraphs>70</Paragraphs>
  <Slides>9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7" baseType="lpstr">
      <vt:lpstr>Arial</vt:lpstr>
      <vt:lpstr>Calibri</vt:lpstr>
      <vt:lpstr>ComicSansMS,Bold</vt:lpstr>
      <vt:lpstr>Times New Roman</vt:lpstr>
      <vt:lpstr>TimesNewRoman</vt:lpstr>
      <vt:lpstr>Trebuchet MS</vt:lpstr>
      <vt:lpstr>Wingdings 3</vt:lpstr>
      <vt:lpstr>Faseta</vt:lpstr>
      <vt:lpstr>ASERTYWNOŚĆ</vt:lpstr>
      <vt:lpstr>ASERTYWNOŚĆ</vt:lpstr>
      <vt:lpstr>RÓŻNE ZACHOWANIA</vt:lpstr>
      <vt:lpstr>ĆWICZENIE GRUPOWE</vt:lpstr>
      <vt:lpstr>ĆWICZENIE GRUPOWE</vt:lpstr>
      <vt:lpstr>ĆWICZENIE GRUPOWE</vt:lpstr>
      <vt:lpstr>PRAWA OSOBOWE</vt:lpstr>
      <vt:lpstr>MINI TEST</vt:lpstr>
      <vt:lpstr>MINI TEST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ASERTYWNOŚĆ</dc:title>
  <dc:creator>Tomek</dc:creator>
  <cp:lastModifiedBy>Tomek</cp:lastModifiedBy>
  <cp:revision>11</cp:revision>
  <dcterms:created xsi:type="dcterms:W3CDTF">2014-11-11T09:18:39Z</dcterms:created>
  <dcterms:modified xsi:type="dcterms:W3CDTF">2014-11-23T12:30:59Z</dcterms:modified>
</cp:coreProperties>
</file>