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62" r:id="rId6"/>
    <p:sldId id="263" r:id="rId7"/>
    <p:sldId id="259"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896" autoAdjust="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smtClean="0"/>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smtClean="0"/>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smtClean="0"/>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smtClean="0"/>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2A54C80-263E-416B-A8E0-580EDEADCBDC}" type="datetimeFigureOut">
              <a:rPr lang="en-US" dirty="0"/>
              <a:t>4/24/2016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4/24/2016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smtClean="0"/>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4/24/2016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07066" y="2404534"/>
            <a:ext cx="8280877" cy="1646302"/>
          </a:xfrm>
        </p:spPr>
        <p:txBody>
          <a:bodyPr/>
          <a:lstStyle/>
          <a:p>
            <a:r>
              <a:rPr lang="pl-PL" dirty="0" smtClean="0">
                <a:solidFill>
                  <a:srgbClr val="002060"/>
                </a:solidFill>
              </a:rPr>
              <a:t>UCZYMY INNYCH</a:t>
            </a:r>
            <a:br>
              <a:rPr lang="pl-PL" dirty="0" smtClean="0">
                <a:solidFill>
                  <a:srgbClr val="002060"/>
                </a:solidFill>
              </a:rPr>
            </a:br>
            <a:r>
              <a:rPr lang="pl-PL" sz="2800" dirty="0" smtClean="0">
                <a:solidFill>
                  <a:srgbClr val="002060"/>
                </a:solidFill>
              </a:rPr>
              <a:t>Wild </a:t>
            </a:r>
            <a:r>
              <a:rPr lang="pl-PL" sz="2800" dirty="0" err="1" smtClean="0">
                <a:solidFill>
                  <a:srgbClr val="002060"/>
                </a:solidFill>
              </a:rPr>
              <a:t>animals</a:t>
            </a:r>
            <a:r>
              <a:rPr lang="pl-PL" sz="2800" dirty="0" smtClean="0">
                <a:solidFill>
                  <a:srgbClr val="002060"/>
                </a:solidFill>
              </a:rPr>
              <a:t> – poznajemy nazwy dzikich zwierząt.</a:t>
            </a:r>
            <a:endParaRPr lang="pl-PL" sz="2800" dirty="0">
              <a:solidFill>
                <a:srgbClr val="002060"/>
              </a:solidFill>
            </a:endParaRPr>
          </a:p>
        </p:txBody>
      </p:sp>
      <p:sp>
        <p:nvSpPr>
          <p:cNvPr id="3" name="Podtytuł 2"/>
          <p:cNvSpPr>
            <a:spLocks noGrp="1"/>
          </p:cNvSpPr>
          <p:nvPr>
            <p:ph type="subTitle" idx="1"/>
          </p:nvPr>
        </p:nvSpPr>
        <p:spPr>
          <a:xfrm>
            <a:off x="5396247" y="4050833"/>
            <a:ext cx="3877755" cy="379499"/>
          </a:xfrm>
        </p:spPr>
        <p:txBody>
          <a:bodyPr>
            <a:normAutofit fontScale="92500"/>
          </a:bodyPr>
          <a:lstStyle/>
          <a:p>
            <a:r>
              <a:rPr lang="pl-PL" dirty="0" smtClean="0">
                <a:solidFill>
                  <a:srgbClr val="0070C0"/>
                </a:solidFill>
              </a:rPr>
              <a:t>mgr Justyna Dziubak - Sobiechowska</a:t>
            </a:r>
            <a:endParaRPr lang="pl-PL" dirty="0">
              <a:solidFill>
                <a:srgbClr val="0070C0"/>
              </a:solidFill>
            </a:endParaRPr>
          </a:p>
        </p:txBody>
      </p:sp>
    </p:spTree>
    <p:extLst>
      <p:ext uri="{BB962C8B-B14F-4D97-AF65-F5344CB8AC3E}">
        <p14:creationId xmlns:p14="http://schemas.microsoft.com/office/powerpoint/2010/main" val="3899035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74302" y="1271947"/>
            <a:ext cx="8840153" cy="4137180"/>
          </a:xfrm>
        </p:spPr>
        <p:txBody>
          <a:bodyPr>
            <a:noAutofit/>
          </a:bodyPr>
          <a:lstStyle/>
          <a:p>
            <a:r>
              <a:rPr lang="pl-PL" sz="2000" dirty="0"/>
              <a:t>Do </a:t>
            </a:r>
            <a:r>
              <a:rPr lang="pl-PL" sz="2000" dirty="0" smtClean="0"/>
              <a:t>wykonania pierwszego zadania metodą „Uczymy innych” zgłosiło </a:t>
            </a:r>
            <a:r>
              <a:rPr lang="pl-PL" sz="2000" dirty="0"/>
              <a:t>się troje uczniów z klasy VI c </a:t>
            </a:r>
            <a:r>
              <a:rPr lang="pl-PL" sz="2000" dirty="0" smtClean="0"/>
              <a:t>– Karol Madura, Karolina Madura i Wiktoria Rutkowska.</a:t>
            </a:r>
          </a:p>
          <a:p>
            <a:r>
              <a:rPr lang="pl-PL" sz="2000" dirty="0" smtClean="0"/>
              <a:t>Odbiorcami byli </a:t>
            </a:r>
            <a:r>
              <a:rPr lang="pl-PL" sz="2000" dirty="0"/>
              <a:t>uczniowie klasy II d (24 osoby) ze Szkoły Podstawowej nr 4 w </a:t>
            </a:r>
            <a:r>
              <a:rPr lang="pl-PL" sz="2000" dirty="0" smtClean="0"/>
              <a:t>Chojnowie. </a:t>
            </a:r>
          </a:p>
          <a:p>
            <a:r>
              <a:rPr lang="pl-PL" sz="2000" dirty="0" smtClean="0"/>
              <a:t>W listopadzie w tym roku szkolnym (dwa czwartki) odbyły się dwie lekcje z tego cyklu.</a:t>
            </a:r>
          </a:p>
          <a:p>
            <a:r>
              <a:rPr lang="pl-PL" sz="2000" dirty="0" smtClean="0"/>
              <a:t>Celem szczegółowym lekcji było </a:t>
            </a:r>
            <a:r>
              <a:rPr lang="pl-PL" sz="2000" dirty="0"/>
              <a:t>zapoznanie uczniów z nazwami nowych zwierzątek w języku angielskim: słoń (</a:t>
            </a:r>
            <a:r>
              <a:rPr lang="pl-PL" sz="2000" dirty="0" err="1"/>
              <a:t>elephant</a:t>
            </a:r>
            <a:r>
              <a:rPr lang="pl-PL" sz="2000" dirty="0"/>
              <a:t>), </a:t>
            </a:r>
            <a:r>
              <a:rPr lang="pl-PL" sz="2000" dirty="0" err="1"/>
              <a:t>hippo</a:t>
            </a:r>
            <a:r>
              <a:rPr lang="pl-PL" sz="2000" dirty="0"/>
              <a:t> (hipopotam), </a:t>
            </a:r>
            <a:r>
              <a:rPr lang="pl-PL" sz="2000" dirty="0" err="1"/>
              <a:t>monkey</a:t>
            </a:r>
            <a:r>
              <a:rPr lang="pl-PL" sz="2000" dirty="0"/>
              <a:t> (małpa), papuga (</a:t>
            </a:r>
            <a:r>
              <a:rPr lang="pl-PL" sz="2000" dirty="0" err="1"/>
              <a:t>parrot</a:t>
            </a:r>
            <a:r>
              <a:rPr lang="pl-PL" sz="2000" dirty="0"/>
              <a:t>), </a:t>
            </a:r>
            <a:r>
              <a:rPr lang="pl-PL" sz="2000" dirty="0" err="1"/>
              <a:t>giraffe</a:t>
            </a:r>
            <a:r>
              <a:rPr lang="pl-PL" sz="2000" dirty="0"/>
              <a:t> (żyrafa), wąż (</a:t>
            </a:r>
            <a:r>
              <a:rPr lang="pl-PL" sz="2000" dirty="0" err="1"/>
              <a:t>snake</a:t>
            </a:r>
            <a:r>
              <a:rPr lang="pl-PL" sz="2000" dirty="0"/>
              <a:t>), lew (</a:t>
            </a:r>
            <a:r>
              <a:rPr lang="pl-PL" sz="2000" dirty="0" err="1"/>
              <a:t>lion</a:t>
            </a:r>
            <a:r>
              <a:rPr lang="pl-PL" sz="2000" dirty="0"/>
              <a:t>), krokodyl (</a:t>
            </a:r>
            <a:r>
              <a:rPr lang="pl-PL" sz="2000" dirty="0" err="1"/>
              <a:t>crocodile</a:t>
            </a:r>
            <a:r>
              <a:rPr lang="pl-PL" sz="2000" dirty="0" smtClean="0"/>
              <a:t>) oraz wyćwiczenie </a:t>
            </a:r>
            <a:r>
              <a:rPr lang="pl-PL" sz="2000" dirty="0"/>
              <a:t>wymowy nowo poznanych </a:t>
            </a:r>
            <a:r>
              <a:rPr lang="pl-PL" sz="2000" dirty="0" smtClean="0"/>
              <a:t>zwierząt.</a:t>
            </a:r>
            <a:endParaRPr lang="pl-PL" sz="2000" dirty="0"/>
          </a:p>
          <a:p>
            <a:endParaRPr lang="pl-PL" sz="2000" dirty="0"/>
          </a:p>
        </p:txBody>
      </p:sp>
    </p:spTree>
    <p:extLst>
      <p:ext uri="{BB962C8B-B14F-4D97-AF65-F5344CB8AC3E}">
        <p14:creationId xmlns:p14="http://schemas.microsoft.com/office/powerpoint/2010/main" val="978669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5515" y="1980285"/>
            <a:ext cx="8596668" cy="3068234"/>
          </a:xfrm>
        </p:spPr>
        <p:txBody>
          <a:bodyPr>
            <a:normAutofit/>
          </a:bodyPr>
          <a:lstStyle/>
          <a:p>
            <a:r>
              <a:rPr lang="pl-PL" sz="2000" b="1" dirty="0"/>
              <a:t>Na lekcji dzieci miały poznać nazwy ośmiu zwierzątek. </a:t>
            </a:r>
            <a:r>
              <a:rPr lang="pl-PL" sz="2000" b="1" dirty="0" smtClean="0"/>
              <a:t>Karolina, Karol </a:t>
            </a:r>
            <a:r>
              <a:rPr lang="pl-PL" sz="2000" b="1" dirty="0"/>
              <a:t>i Wiktoria </a:t>
            </a:r>
            <a:r>
              <a:rPr lang="pl-PL" sz="2000" b="1" dirty="0" smtClean="0"/>
              <a:t>zapoznali </a:t>
            </a:r>
            <a:r>
              <a:rPr lang="pl-PL" sz="2000" b="1" dirty="0"/>
              <a:t>drugoklasistów z nazwami zwierząt za pomocą przygotowanych </a:t>
            </a:r>
            <a:r>
              <a:rPr lang="pl-PL" sz="2000" b="1" dirty="0" err="1" smtClean="0"/>
              <a:t>flashcards</a:t>
            </a:r>
            <a:r>
              <a:rPr lang="pl-PL" sz="2000" b="1" dirty="0" smtClean="0"/>
              <a:t> (obrazki wyszukano w Internecie). </a:t>
            </a:r>
            <a:r>
              <a:rPr lang="pl-PL" sz="2000" b="1" dirty="0"/>
              <a:t>Karol zaprezentował </a:t>
            </a:r>
            <a:r>
              <a:rPr lang="pl-PL" sz="2000" b="1" dirty="0" smtClean="0"/>
              <a:t>prezentację </a:t>
            </a:r>
            <a:r>
              <a:rPr lang="pl-PL" sz="2000" b="1" dirty="0"/>
              <a:t>w Power Point. Następnie odbyło się szereg gier, zabaw językowych, utrwalających poznane słówka (tutaj naprzemiennie prezentowane i kontrolowane przez Karola, Karolinę i Wiktorię). </a:t>
            </a:r>
            <a:endParaRPr lang="pl-PL" sz="2000" dirty="0"/>
          </a:p>
          <a:p>
            <a:r>
              <a:rPr lang="pl-PL" sz="2000" b="1" dirty="0" smtClean="0"/>
              <a:t>Karol zaprezentował swoje </a:t>
            </a:r>
            <a:r>
              <a:rPr lang="pl-PL" sz="2000" b="1" dirty="0" err="1" smtClean="0"/>
              <a:t>gumeczkowe</a:t>
            </a:r>
            <a:r>
              <a:rPr lang="pl-PL" sz="2000" b="1" dirty="0" smtClean="0"/>
              <a:t> zwierzątka i pokazał</a:t>
            </a:r>
            <a:r>
              <a:rPr lang="pl-PL" sz="2000" b="1" dirty="0"/>
              <a:t>, jak zrobić zwierzątka z gumeczek</a:t>
            </a:r>
            <a:r>
              <a:rPr lang="pl-PL" sz="2000" b="1" dirty="0" smtClean="0"/>
              <a:t>.</a:t>
            </a:r>
            <a:endParaRPr lang="pl-PL" sz="2000" dirty="0"/>
          </a:p>
        </p:txBody>
      </p:sp>
    </p:spTree>
    <p:extLst>
      <p:ext uri="{BB962C8B-B14F-4D97-AF65-F5344CB8AC3E}">
        <p14:creationId xmlns:p14="http://schemas.microsoft.com/office/powerpoint/2010/main" val="176009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0152" y="280273"/>
            <a:ext cx="7443989" cy="6197800"/>
          </a:xfrm>
        </p:spPr>
        <p:txBody>
          <a:bodyPr>
            <a:noAutofit/>
          </a:bodyPr>
          <a:lstStyle/>
          <a:p>
            <a:pPr algn="just"/>
            <a:r>
              <a:rPr lang="pl-PL" sz="2000" dirty="0"/>
              <a:t>Zabawy ze zwierzątkami w języku angielskim.</a:t>
            </a:r>
          </a:p>
          <a:p>
            <a:pPr algn="just"/>
            <a:r>
              <a:rPr lang="pl-PL" sz="2000" dirty="0"/>
              <a:t>Na tablicy zostały rozwieszone obrazki z poznanymi wcześniej wyrazami. Uczeń z klasy VI stoi przy tablicy i prosi resztę, aby zamknęła oczy. Następnie zabiera jeden obrazek, a pozostali muszą odgadnąć, co zniknęło.</a:t>
            </a:r>
          </a:p>
          <a:p>
            <a:pPr algn="just"/>
            <a:r>
              <a:rPr lang="pl-PL" sz="2000" dirty="0"/>
              <a:t>Dzieci dostają piłeczki z przyklejonymi napisami poznanych zwierząt. Dzieci ustawiają się w kole. Nauczyciel włącza muzykę, dzieci podają pomiędzy sobą piłeczki. Kiedy muzyka ucichnie uczniowie przestają podawać sobie piłki. Uczniowie, którzy trzymają piłki muszą odczytać nazwę zwierzątka z piłki. Jeśli uczeń nie umie, odpada z </a:t>
            </a:r>
            <a:r>
              <a:rPr lang="pl-PL" sz="2000" dirty="0" smtClean="0"/>
              <a:t>gry</a:t>
            </a:r>
            <a:r>
              <a:rPr lang="pl-PL" sz="2000" dirty="0"/>
              <a:t>.</a:t>
            </a:r>
          </a:p>
          <a:p>
            <a:pPr algn="just"/>
            <a:r>
              <a:rPr lang="pl-PL" sz="2000" dirty="0"/>
              <a:t>Na podłodze rozłożona jest rzeka (obok siebie </a:t>
            </a:r>
            <a:r>
              <a:rPr lang="pl-PL" sz="2000" dirty="0" smtClean="0"/>
              <a:t>niebieskie </a:t>
            </a:r>
            <a:r>
              <a:rPr lang="pl-PL" sz="2000" dirty="0"/>
              <a:t>foliowe worki), a na nich leżą karty z poznanymi zwierzątkami, które pływają w białych łódkach (białe kartki papieru). Uczeń ma za zadanie pomóc zwierzątkom przepłynąć na drugi brzeg rzeki. Musi po kolei mówić na głos poprawnie nazwy poznanych zwierząt. Jeśli nie poda choćby jednego, wszystkie zwierzęta toną, a uczeń nie kończy gry z wynikiem pozytywnym.</a:t>
            </a:r>
          </a:p>
          <a:p>
            <a:pPr algn="just"/>
            <a:endParaRPr lang="pl-PL" sz="2000" dirty="0"/>
          </a:p>
        </p:txBody>
      </p:sp>
      <p:pic>
        <p:nvPicPr>
          <p:cNvPr id="6" name="Obraz 5"/>
          <p:cNvPicPr>
            <a:picLocks noChangeAspect="1"/>
          </p:cNvPicPr>
          <p:nvPr/>
        </p:nvPicPr>
        <p:blipFill rotWithShape="1">
          <a:blip r:embed="rId2">
            <a:extLst>
              <a:ext uri="{28A0092B-C50C-407E-A947-70E740481C1C}">
                <a14:useLocalDpi xmlns:a14="http://schemas.microsoft.com/office/drawing/2010/main" val="0"/>
              </a:ext>
            </a:extLst>
          </a:blip>
          <a:srcRect l="27785" r="15749"/>
          <a:stretch/>
        </p:blipFill>
        <p:spPr>
          <a:xfrm>
            <a:off x="7633229" y="914400"/>
            <a:ext cx="4395640" cy="4378818"/>
          </a:xfrm>
          <a:prstGeom prst="rect">
            <a:avLst/>
          </a:prstGeom>
        </p:spPr>
      </p:pic>
      <p:sp>
        <p:nvSpPr>
          <p:cNvPr id="4" name="Prostokąt 3"/>
          <p:cNvSpPr/>
          <p:nvPr/>
        </p:nvSpPr>
        <p:spPr>
          <a:xfrm>
            <a:off x="7946265" y="5422005"/>
            <a:ext cx="4104708" cy="540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b="1" dirty="0" smtClean="0">
                <a:solidFill>
                  <a:schemeClr val="tx1"/>
                </a:solidFill>
              </a:rPr>
              <a:t>Zdjęcie wykonała Justyna Dziubak-</a:t>
            </a:r>
            <a:r>
              <a:rPr lang="pl-PL" sz="1200" b="1" dirty="0" err="1" smtClean="0">
                <a:solidFill>
                  <a:schemeClr val="tx1"/>
                </a:solidFill>
              </a:rPr>
              <a:t>Sobiechowska</a:t>
            </a:r>
            <a:endParaRPr lang="pl-PL" sz="1200" b="1" dirty="0">
              <a:solidFill>
                <a:schemeClr val="tx1"/>
              </a:solidFill>
            </a:endParaRPr>
          </a:p>
        </p:txBody>
      </p:sp>
    </p:spTree>
    <p:extLst>
      <p:ext uri="{BB962C8B-B14F-4D97-AF65-F5344CB8AC3E}">
        <p14:creationId xmlns:p14="http://schemas.microsoft.com/office/powerpoint/2010/main" val="3296548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54546" y="537851"/>
            <a:ext cx="6065950" cy="5901586"/>
          </a:xfrm>
        </p:spPr>
        <p:txBody>
          <a:bodyPr>
            <a:noAutofit/>
          </a:bodyPr>
          <a:lstStyle/>
          <a:p>
            <a:r>
              <a:rPr lang="pl-PL" sz="2000" dirty="0"/>
              <a:t>Magiczny krąg</a:t>
            </a:r>
            <a:br>
              <a:rPr lang="pl-PL" sz="2000" dirty="0"/>
            </a:br>
            <a:r>
              <a:rPr lang="pl-PL" sz="2000" dirty="0"/>
              <a:t>Ustawiamy w kręgu krzesła. Krzeseł jest o jedno mniej niż uczniów. Uczeń z klasy VI czyta różne wyrazy w języku angielskim. Jeśli padnie wyraz – poznane zwierzątko, każdy uczeń z klasy II stara się usiąść na krześle. Gracz, dla którego zabraknie miejsca, odpada.</a:t>
            </a:r>
          </a:p>
          <a:p>
            <a:r>
              <a:rPr lang="pl-PL" sz="2000" dirty="0"/>
              <a:t>Uczennica z klasy VI rzuca piłkę i mówi nazwę poznanego na lekcji zwierzątka. Uczeń, który łapie piłkę odrzuca ją, mówiąc nazwę zwierzątka po polsku. Jeśli nie powie poprawnie lub nie złapie piłki, odpada z gry.</a:t>
            </a:r>
          </a:p>
          <a:p>
            <a:r>
              <a:rPr lang="pl-PL" sz="2000" dirty="0"/>
              <a:t>Kolejna zabawa z piłką – uczniowie mają za zadanie złapać piłkę ze wszystkimi poznanymi zwierzątkami za wyjątkiem np. </a:t>
            </a:r>
            <a:r>
              <a:rPr lang="pl-PL" sz="2000" dirty="0" err="1"/>
              <a:t>monkey</a:t>
            </a:r>
            <a:r>
              <a:rPr lang="pl-PL" sz="2000" dirty="0"/>
              <a:t>. Jeśli złapie, gdy wypowiedziane jest </a:t>
            </a:r>
            <a:r>
              <a:rPr lang="pl-PL" sz="2000" dirty="0" err="1"/>
              <a:t>monkey</a:t>
            </a:r>
            <a:r>
              <a:rPr lang="pl-PL" sz="2000" dirty="0"/>
              <a:t>, odpada z gry. Co jakiś czas zmieniamy wyraz, z którym nie można złapać piłki.</a:t>
            </a:r>
          </a:p>
          <a:p>
            <a:endParaRPr lang="pl-PL" sz="2000" dirty="0"/>
          </a:p>
        </p:txBody>
      </p:sp>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l="17670" t="22535" r="14469"/>
          <a:stretch/>
        </p:blipFill>
        <p:spPr>
          <a:xfrm>
            <a:off x="6207617" y="1815920"/>
            <a:ext cx="5653826" cy="3630317"/>
          </a:xfrm>
          <a:prstGeom prst="rect">
            <a:avLst/>
          </a:prstGeom>
        </p:spPr>
      </p:pic>
      <p:sp>
        <p:nvSpPr>
          <p:cNvPr id="2" name="Prostokąt 1"/>
          <p:cNvSpPr/>
          <p:nvPr/>
        </p:nvSpPr>
        <p:spPr>
          <a:xfrm>
            <a:off x="6439438" y="5589431"/>
            <a:ext cx="5267458" cy="579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solidFill>
                  <a:schemeClr val="tx1"/>
                </a:solidFill>
              </a:rPr>
              <a:t>Zdjęcie wykonała Justyna Dziubak-</a:t>
            </a:r>
            <a:r>
              <a:rPr lang="pl-PL" sz="1400" b="1" dirty="0" err="1">
                <a:solidFill>
                  <a:schemeClr val="tx1"/>
                </a:solidFill>
              </a:rPr>
              <a:t>Sobiechowska</a:t>
            </a:r>
            <a:endParaRPr lang="pl-PL" sz="1400" b="1" dirty="0">
              <a:solidFill>
                <a:schemeClr val="tx1"/>
              </a:solidFill>
            </a:endParaRPr>
          </a:p>
        </p:txBody>
      </p:sp>
    </p:spTree>
    <p:extLst>
      <p:ext uri="{BB962C8B-B14F-4D97-AF65-F5344CB8AC3E}">
        <p14:creationId xmlns:p14="http://schemas.microsoft.com/office/powerpoint/2010/main" val="3650659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434819"/>
            <a:ext cx="6787166" cy="5064460"/>
          </a:xfrm>
        </p:spPr>
        <p:txBody>
          <a:bodyPr>
            <a:noAutofit/>
          </a:bodyPr>
          <a:lstStyle/>
          <a:p>
            <a:r>
              <a:rPr lang="pl-PL" sz="2000" dirty="0"/>
              <a:t>Król zwierząt</a:t>
            </a:r>
            <a:br>
              <a:rPr lang="pl-PL" sz="2000" dirty="0"/>
            </a:br>
            <a:r>
              <a:rPr lang="pl-PL" sz="2000" dirty="0"/>
              <a:t>Jedno dziecko zostaje Królem Zwierząt. Pozostałe otrzymują kartoniki z numerami i rysunkami zwierząt. Na hasło dzieci rozbiegają się po sali i chowają się. Król wywołuje jakiś numer. Wywołane dziecko odzywa się głosem zwierzęcia, którego rysunek dostało. Król musi odgadnąć, co to za zwierzę. Jeśli król zgadł – dziecko wychodzi z kryjówki i zostaje królem, jeśli nie, król woła nowy numer.</a:t>
            </a:r>
          </a:p>
          <a:p>
            <a:r>
              <a:rPr lang="pl-PL" sz="2000" dirty="0" err="1"/>
              <a:t>Guessing</a:t>
            </a:r>
            <a:r>
              <a:rPr lang="pl-PL" sz="2000" dirty="0"/>
              <a:t> </a:t>
            </a:r>
            <a:r>
              <a:rPr lang="pl-PL" sz="2000" dirty="0" err="1"/>
              <a:t>game</a:t>
            </a:r>
            <a:r>
              <a:rPr lang="pl-PL" sz="2000" dirty="0"/>
              <a:t/>
            </a:r>
            <a:br>
              <a:rPr lang="pl-PL" sz="2000" dirty="0"/>
            </a:br>
            <a:r>
              <a:rPr lang="pl-PL" sz="2000" dirty="0"/>
              <a:t>Uczennica z klasy VI przygotowała kartkę z bloku technicznego, w którym wycina otwór o średnicy około 4 cm. Przygotowaną kartkę nakłada na różnego typu obrazki (</a:t>
            </a:r>
            <a:r>
              <a:rPr lang="pl-PL" sz="2000" dirty="0" err="1"/>
              <a:t>flashcards</a:t>
            </a:r>
            <a:r>
              <a:rPr lang="pl-PL" sz="2000" dirty="0"/>
              <a:t> ze </a:t>
            </a:r>
            <a:r>
              <a:rPr lang="pl-PL" sz="2000" dirty="0" smtClean="0"/>
              <a:t>zwierzątkami </a:t>
            </a:r>
            <a:r>
              <a:rPr lang="pl-PL" sz="2000" dirty="0"/>
              <a:t>poznanymi na lekcji) tak, że widoczny jest tylko fragment danego obrazka. Uczennica zadaje pytanie </a:t>
            </a:r>
            <a:r>
              <a:rPr lang="pl-PL" sz="2000" dirty="0" err="1"/>
              <a:t>What</a:t>
            </a:r>
            <a:r>
              <a:rPr lang="pl-PL" sz="2000" dirty="0"/>
              <a:t> </a:t>
            </a:r>
            <a:r>
              <a:rPr lang="pl-PL" sz="2000" dirty="0" err="1"/>
              <a:t>is</a:t>
            </a:r>
            <a:r>
              <a:rPr lang="pl-PL" sz="2000" dirty="0"/>
              <a:t> </a:t>
            </a:r>
            <a:r>
              <a:rPr lang="pl-PL" sz="2000" dirty="0" err="1"/>
              <a:t>it</a:t>
            </a:r>
            <a:r>
              <a:rPr lang="pl-PL" sz="2000" dirty="0"/>
              <a:t>? </a:t>
            </a:r>
            <a:r>
              <a:rPr lang="pl-PL" sz="2000" dirty="0" err="1"/>
              <a:t>Guess</a:t>
            </a:r>
            <a:r>
              <a:rPr lang="pl-PL" sz="2000" dirty="0"/>
              <a:t>!. Zadaniem ucznia z klasy II jest nazwanie przedmiotu znajdującego się na obrazku.</a:t>
            </a:r>
          </a:p>
          <a:p>
            <a:endParaRPr lang="pl-PL" sz="2000" dirty="0"/>
          </a:p>
        </p:txBody>
      </p:sp>
      <p:pic>
        <p:nvPicPr>
          <p:cNvPr id="5" name="Obraz 4"/>
          <p:cNvPicPr>
            <a:picLocks noChangeAspect="1"/>
          </p:cNvPicPr>
          <p:nvPr/>
        </p:nvPicPr>
        <p:blipFill rotWithShape="1">
          <a:blip r:embed="rId2">
            <a:extLst>
              <a:ext uri="{28A0092B-C50C-407E-A947-70E740481C1C}">
                <a14:useLocalDpi xmlns:a14="http://schemas.microsoft.com/office/drawing/2010/main" val="0"/>
              </a:ext>
            </a:extLst>
          </a:blip>
          <a:srcRect l="19255" r="44544"/>
          <a:stretch/>
        </p:blipFill>
        <p:spPr>
          <a:xfrm>
            <a:off x="7508383" y="334850"/>
            <a:ext cx="3631842" cy="5657850"/>
          </a:xfrm>
          <a:prstGeom prst="rect">
            <a:avLst/>
          </a:prstGeom>
        </p:spPr>
      </p:pic>
      <p:sp>
        <p:nvSpPr>
          <p:cNvPr id="2" name="Prostokąt 1"/>
          <p:cNvSpPr/>
          <p:nvPr/>
        </p:nvSpPr>
        <p:spPr>
          <a:xfrm>
            <a:off x="7559899" y="6104586"/>
            <a:ext cx="4477426" cy="487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solidFill>
                  <a:schemeClr val="tx1"/>
                </a:solidFill>
              </a:rPr>
              <a:t>Zdjęcie wykonała Justyna Dziubak-</a:t>
            </a:r>
            <a:r>
              <a:rPr lang="pl-PL" sz="1400" b="1" dirty="0" err="1">
                <a:solidFill>
                  <a:schemeClr val="tx1"/>
                </a:solidFill>
              </a:rPr>
              <a:t>Sobiechowska</a:t>
            </a:r>
            <a:endParaRPr lang="pl-PL" sz="1400" b="1" dirty="0">
              <a:solidFill>
                <a:schemeClr val="tx1"/>
              </a:solidFill>
            </a:endParaRPr>
          </a:p>
        </p:txBody>
      </p:sp>
    </p:spTree>
    <p:extLst>
      <p:ext uri="{BB962C8B-B14F-4D97-AF65-F5344CB8AC3E}">
        <p14:creationId xmlns:p14="http://schemas.microsoft.com/office/powerpoint/2010/main" val="4259522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1581039"/>
            <a:ext cx="5723466" cy="4562183"/>
          </a:xfrm>
        </p:spPr>
        <p:txBody>
          <a:bodyPr>
            <a:noAutofit/>
          </a:bodyPr>
          <a:lstStyle/>
          <a:p>
            <a:r>
              <a:rPr lang="pl-PL" sz="2000" dirty="0" smtClean="0"/>
              <a:t>W czasie zajęć uczniowie korzystali z Internetu, tablicy interaktywnej i komputerów. W czasie drugiej lekcji z tego cyklu, uczniowie kolorowali kolorowanki w programie komputerowym na komputerach w szkolnej pracowni komputerowej.</a:t>
            </a:r>
          </a:p>
          <a:p>
            <a:r>
              <a:rPr lang="pl-PL" sz="2000" dirty="0"/>
              <a:t>Uczniowie z klasy II szybko nauczyli się nowych słówek, co było widać jak dobrze wykonywali zadania, powtarzali nazwy zwierząt. Na drugiej lekcji wszyscy dobrze rozwiązali krzyżówkę dotyczącą nazw nowo poznanych zwierzątek. Pozwoliła uczniom z klasy VI dać oceny uczniom klasy II (były same piątki, tylko kilka z nich  z minusami).</a:t>
            </a:r>
          </a:p>
        </p:txBody>
      </p:sp>
      <p:pic>
        <p:nvPicPr>
          <p:cNvPr id="6" name="Obraz 5"/>
          <p:cNvPicPr>
            <a:picLocks noChangeAspect="1"/>
          </p:cNvPicPr>
          <p:nvPr/>
        </p:nvPicPr>
        <p:blipFill rotWithShape="1">
          <a:blip r:embed="rId2">
            <a:extLst>
              <a:ext uri="{28A0092B-C50C-407E-A947-70E740481C1C}">
                <a14:useLocalDpi xmlns:a14="http://schemas.microsoft.com/office/drawing/2010/main" val="0"/>
              </a:ext>
            </a:extLst>
          </a:blip>
          <a:srcRect l="28357"/>
          <a:stretch/>
        </p:blipFill>
        <p:spPr>
          <a:xfrm rot="5400000">
            <a:off x="5363682" y="679205"/>
            <a:ext cx="6322345" cy="4963935"/>
          </a:xfrm>
          <a:prstGeom prst="rect">
            <a:avLst/>
          </a:prstGeom>
        </p:spPr>
      </p:pic>
      <p:sp>
        <p:nvSpPr>
          <p:cNvPr id="2" name="Prostokąt 1"/>
          <p:cNvSpPr/>
          <p:nvPr/>
        </p:nvSpPr>
        <p:spPr>
          <a:xfrm>
            <a:off x="6277969" y="6346209"/>
            <a:ext cx="5104263" cy="511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a:solidFill>
                  <a:schemeClr val="tx1"/>
                </a:solidFill>
              </a:rPr>
              <a:t>Zdjęcie wykonała Justyna Dziubak-</a:t>
            </a:r>
            <a:r>
              <a:rPr lang="pl-PL" sz="1400" b="1" dirty="0" err="1">
                <a:solidFill>
                  <a:schemeClr val="tx1"/>
                </a:solidFill>
              </a:rPr>
              <a:t>Sobiechowska</a:t>
            </a:r>
            <a:endParaRPr lang="pl-PL" sz="1400" b="1" dirty="0">
              <a:solidFill>
                <a:schemeClr val="tx1"/>
              </a:solidFill>
            </a:endParaRPr>
          </a:p>
        </p:txBody>
      </p:sp>
    </p:spTree>
    <p:extLst>
      <p:ext uri="{BB962C8B-B14F-4D97-AF65-F5344CB8AC3E}">
        <p14:creationId xmlns:p14="http://schemas.microsoft.com/office/powerpoint/2010/main" val="419735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l="25864" t="22080"/>
          <a:stretch/>
        </p:blipFill>
        <p:spPr>
          <a:xfrm>
            <a:off x="257577" y="257576"/>
            <a:ext cx="5898524" cy="3487285"/>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656" y="2331076"/>
            <a:ext cx="5331854" cy="2999168"/>
          </a:xfrm>
          <a:prstGeom prst="rect">
            <a:avLst/>
          </a:prstGeom>
        </p:spPr>
      </p:pic>
      <p:pic>
        <p:nvPicPr>
          <p:cNvPr id="6" name="Obraz 5"/>
          <p:cNvPicPr>
            <a:picLocks noChangeAspect="1"/>
          </p:cNvPicPr>
          <p:nvPr/>
        </p:nvPicPr>
        <p:blipFill rotWithShape="1">
          <a:blip r:embed="rId4">
            <a:extLst>
              <a:ext uri="{28A0092B-C50C-407E-A947-70E740481C1C}">
                <a14:useLocalDpi xmlns:a14="http://schemas.microsoft.com/office/drawing/2010/main" val="0"/>
              </a:ext>
            </a:extLst>
          </a:blip>
          <a:srcRect l="8963" t="8195" r="21639"/>
          <a:stretch/>
        </p:blipFill>
        <p:spPr>
          <a:xfrm>
            <a:off x="7704835" y="2773714"/>
            <a:ext cx="4185632" cy="3114609"/>
          </a:xfrm>
          <a:prstGeom prst="rect">
            <a:avLst/>
          </a:prstGeom>
        </p:spPr>
      </p:pic>
      <p:sp>
        <p:nvSpPr>
          <p:cNvPr id="2" name="Prostokąt 1"/>
          <p:cNvSpPr/>
          <p:nvPr/>
        </p:nvSpPr>
        <p:spPr>
          <a:xfrm>
            <a:off x="7751928" y="6346209"/>
            <a:ext cx="4440072" cy="354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b="1" dirty="0" smtClean="0">
                <a:solidFill>
                  <a:schemeClr val="tx1"/>
                </a:solidFill>
              </a:rPr>
              <a:t>Zdjęcia </a:t>
            </a:r>
            <a:r>
              <a:rPr lang="pl-PL" sz="1400" b="1" dirty="0">
                <a:solidFill>
                  <a:schemeClr val="tx1"/>
                </a:solidFill>
              </a:rPr>
              <a:t>wykonała Justyna Dziubak-</a:t>
            </a:r>
            <a:r>
              <a:rPr lang="pl-PL" sz="1400" b="1" dirty="0" err="1">
                <a:solidFill>
                  <a:schemeClr val="tx1"/>
                </a:solidFill>
              </a:rPr>
              <a:t>Sobiechowska</a:t>
            </a:r>
            <a:endParaRPr lang="pl-PL" sz="1400" b="1" dirty="0">
              <a:solidFill>
                <a:schemeClr val="tx1"/>
              </a:solidFill>
            </a:endParaRPr>
          </a:p>
        </p:txBody>
      </p:sp>
    </p:spTree>
    <p:extLst>
      <p:ext uri="{BB962C8B-B14F-4D97-AF65-F5344CB8AC3E}">
        <p14:creationId xmlns:p14="http://schemas.microsoft.com/office/powerpoint/2010/main" val="4274967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s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119</TotalTime>
  <Words>483</Words>
  <Application>Microsoft Office PowerPoint</Application>
  <PresentationFormat>Panoramiczny</PresentationFormat>
  <Paragraphs>24</Paragraphs>
  <Slides>8</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8</vt:i4>
      </vt:variant>
    </vt:vector>
  </HeadingPairs>
  <TitlesOfParts>
    <vt:vector size="12" baseType="lpstr">
      <vt:lpstr>Arial</vt:lpstr>
      <vt:lpstr>Trebuchet MS</vt:lpstr>
      <vt:lpstr>Wingdings 3</vt:lpstr>
      <vt:lpstr>Faseta</vt:lpstr>
      <vt:lpstr>UCZYMY INNYCH Wild animals – poznajemy nazwy dzikich zwierząt.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ASERTYWNOŚĆ</dc:title>
  <dc:creator>Tomek</dc:creator>
  <cp:lastModifiedBy>Tomek</cp:lastModifiedBy>
  <cp:revision>19</cp:revision>
  <dcterms:created xsi:type="dcterms:W3CDTF">2014-11-11T09:18:39Z</dcterms:created>
  <dcterms:modified xsi:type="dcterms:W3CDTF">2016-04-24T13:14:40Z</dcterms:modified>
</cp:coreProperties>
</file>