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2" r:id="rId5"/>
    <p:sldId id="264" r:id="rId6"/>
    <p:sldId id="266" r:id="rId7"/>
    <p:sldId id="267" r:id="rId8"/>
    <p:sldId id="270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0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9E719"/>
    <a:srgbClr val="66FFFF"/>
    <a:srgbClr val="99FF66"/>
    <a:srgbClr val="FF0000"/>
    <a:srgbClr val="FFFF99"/>
    <a:srgbClr val="F08EB3"/>
    <a:srgbClr val="9966FF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32829-0441-4C3C-9222-256D43662D55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98BDC-639B-465C-B522-173C2505E5A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061073" y="4350402"/>
            <a:ext cx="4741369" cy="276999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01CCB-B90F-48F5-8C27-28D719BEC17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996F-E6EE-4250-8767-01168BC9B7C4}" type="datetimeFigureOut">
              <a:rPr lang="pl-PL" smtClean="0"/>
              <a:pPr/>
              <a:t>2016-04-26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8F9A-D2CC-4D99-940B-DB26BD56942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Projekt edukacyjny </a:t>
            </a:r>
            <a:br>
              <a:rPr lang="pl-PL" dirty="0" smtClean="0"/>
            </a:br>
            <a:r>
              <a:rPr lang="pl-PL" dirty="0" smtClean="0"/>
              <a:t>„Szkoła z klasą 2.0”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accent2">
                    <a:lumMod val="75000"/>
                  </a:schemeClr>
                </a:solidFill>
              </a:rPr>
              <a:t>„Angielski wokół nas”</a:t>
            </a:r>
            <a:endParaRPr lang="pl-PL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20141224064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3549582" cy="17008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148064" y="1772816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/>
              <a:t>Wyszukano 10.11.2015 http://renaissanceinstitute.eu/v1/about-the-project-boys-dont-cry/</a:t>
            </a:r>
            <a:endParaRPr lang="pl-PL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101_171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9459" y="620054"/>
            <a:ext cx="4237078" cy="3984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3"/>
          <p:cNvSpPr txBox="1"/>
          <p:nvPr/>
        </p:nvSpPr>
        <p:spPr>
          <a:xfrm>
            <a:off x="783588" y="881347"/>
            <a:ext cx="3335044" cy="3053800"/>
          </a:xfrm>
          <a:prstGeom prst="rect">
            <a:avLst/>
          </a:prstGeom>
          <a:noFill/>
          <a:ln>
            <a:noFill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900" b="1" dirty="0">
                <a:solidFill>
                  <a:srgbClr val="000000"/>
                </a:solidFill>
                <a:latin typeface="Calibri"/>
              </a:rPr>
              <a:t>But </a:t>
            </a:r>
            <a:r>
              <a:rPr lang="pl-PL" sz="2900" b="1" dirty="0" err="1">
                <a:solidFill>
                  <a:srgbClr val="000000"/>
                </a:solidFill>
                <a:latin typeface="Calibri"/>
              </a:rPr>
              <a:t>it’s</a:t>
            </a:r>
            <a:r>
              <a:rPr lang="pl-PL" sz="29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900" b="1" dirty="0" err="1">
                <a:solidFill>
                  <a:srgbClr val="000000"/>
                </a:solidFill>
                <a:latin typeface="Calibri"/>
              </a:rPr>
              <a:t>starting</a:t>
            </a:r>
            <a:r>
              <a:rPr lang="pl-PL" sz="2900" b="1" dirty="0">
                <a:solidFill>
                  <a:srgbClr val="000000"/>
                </a:solidFill>
                <a:latin typeface="Calibri"/>
              </a:rPr>
              <a:t> to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900" b="1" dirty="0" err="1">
                <a:solidFill>
                  <a:srgbClr val="000000"/>
                </a:solidFill>
                <a:latin typeface="Calibri"/>
              </a:rPr>
              <a:t>come</a:t>
            </a:r>
            <a:r>
              <a:rPr lang="pl-PL" sz="2900" b="1" dirty="0">
                <a:solidFill>
                  <a:srgbClr val="000000"/>
                </a:solidFill>
                <a:latin typeface="Calibri"/>
              </a:rPr>
              <a:t> down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900" b="1" dirty="0" err="1">
                <a:solidFill>
                  <a:srgbClr val="000000"/>
                </a:solidFill>
                <a:latin typeface="Calibri"/>
              </a:rPr>
              <a:t>in</a:t>
            </a:r>
            <a:r>
              <a:rPr lang="pl-PL" sz="29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900" b="1" dirty="0" err="1">
                <a:solidFill>
                  <a:srgbClr val="000000"/>
                </a:solidFill>
                <a:latin typeface="Calibri"/>
              </a:rPr>
              <a:t>buckets</a:t>
            </a:r>
            <a:r>
              <a:rPr lang="pl-PL" sz="2900" b="1" dirty="0">
                <a:solidFill>
                  <a:srgbClr val="000000"/>
                </a:solidFill>
                <a:latin typeface="Calibri"/>
              </a:rPr>
              <a:t>! </a:t>
            </a:r>
            <a:r>
              <a:rPr lang="pl-PL" sz="1600" dirty="0">
                <a:solidFill>
                  <a:srgbClr val="000000"/>
                </a:solidFill>
                <a:latin typeface="Calibri"/>
              </a:rPr>
              <a:t>–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/>
              </a:rPr>
              <a:t>Ale zaczął spadać w dół jak deszcz!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>
              <a:solidFill>
                <a:srgbClr val="000000"/>
              </a:solidFill>
              <a:latin typeface="Calibri"/>
            </a:endParaRP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900" b="1" dirty="0">
                <a:solidFill>
                  <a:srgbClr val="000000"/>
                </a:solidFill>
                <a:latin typeface="Calibri"/>
              </a:rPr>
              <a:t>And </a:t>
            </a:r>
            <a:r>
              <a:rPr lang="pl-PL" sz="2900" b="1" dirty="0" err="1">
                <a:solidFill>
                  <a:srgbClr val="000000"/>
                </a:solidFill>
                <a:latin typeface="Calibri"/>
              </a:rPr>
              <a:t>that</a:t>
            </a:r>
            <a:r>
              <a:rPr lang="pl-PL" sz="29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900" b="1" dirty="0" err="1">
                <a:solidFill>
                  <a:srgbClr val="000000"/>
                </a:solidFill>
                <a:latin typeface="Calibri"/>
              </a:rPr>
              <a:t>means</a:t>
            </a:r>
            <a:endParaRPr lang="pl-PL" sz="2900" b="1" dirty="0">
              <a:solidFill>
                <a:srgbClr val="000000"/>
              </a:solidFill>
              <a:latin typeface="Calibri"/>
            </a:endParaRP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900" b="1" dirty="0">
                <a:solidFill>
                  <a:srgbClr val="000000"/>
                </a:solidFill>
                <a:latin typeface="Calibri"/>
              </a:rPr>
              <a:t>big </a:t>
            </a:r>
            <a:r>
              <a:rPr lang="pl-PL" sz="2900" b="1" dirty="0" err="1">
                <a:solidFill>
                  <a:srgbClr val="000000"/>
                </a:solidFill>
                <a:latin typeface="Calibri"/>
              </a:rPr>
              <a:t>trouble</a:t>
            </a:r>
            <a:r>
              <a:rPr lang="pl-PL" sz="2900" b="1" dirty="0">
                <a:solidFill>
                  <a:srgbClr val="000000"/>
                </a:solidFill>
                <a:latin typeface="Calibri"/>
              </a:rPr>
              <a:t> for me!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/>
              </a:rPr>
              <a:t>A to oznaczało duże kłopoty dla mnie!</a:t>
            </a:r>
          </a:p>
        </p:txBody>
      </p:sp>
      <p:sp>
        <p:nvSpPr>
          <p:cNvPr id="4" name="pole tekstowe 4"/>
          <p:cNvSpPr txBox="1"/>
          <p:nvPr/>
        </p:nvSpPr>
        <p:spPr>
          <a:xfrm>
            <a:off x="848898" y="4539512"/>
            <a:ext cx="5340401" cy="1822694"/>
          </a:xfrm>
          <a:prstGeom prst="rect">
            <a:avLst/>
          </a:prstGeom>
          <a:noFill/>
          <a:ln>
            <a:noFill/>
          </a:ln>
        </p:spPr>
        <p:txBody>
          <a:bodyPr vert="horz" wrap="none" lIns="82945" tIns="41473" rIns="82945" bIns="41473" anchor="t" anchorCtr="0" compatLnSpc="1">
            <a:spAutoFit/>
          </a:bodyPr>
          <a:lstStyle/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300" b="1" dirty="0">
                <a:solidFill>
                  <a:srgbClr val="000000"/>
                </a:solidFill>
                <a:latin typeface="Calibri"/>
              </a:rPr>
              <a:t>And </a:t>
            </a:r>
            <a:r>
              <a:rPr lang="pl-PL" sz="3300" b="1" dirty="0" err="1">
                <a:solidFill>
                  <a:srgbClr val="000000"/>
                </a:solidFill>
                <a:latin typeface="Calibri"/>
              </a:rPr>
              <a:t>wouldja</a:t>
            </a:r>
            <a:r>
              <a:rPr lang="pl-PL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3300" b="1" dirty="0" err="1">
                <a:solidFill>
                  <a:srgbClr val="000000"/>
                </a:solidFill>
                <a:latin typeface="Calibri"/>
              </a:rPr>
              <a:t>believe</a:t>
            </a:r>
            <a:r>
              <a:rPr lang="pl-PL" sz="3300" b="1" dirty="0">
                <a:solidFill>
                  <a:srgbClr val="000000"/>
                </a:solidFill>
                <a:latin typeface="Calibri"/>
              </a:rPr>
              <a:t>…. </a:t>
            </a:r>
            <a:r>
              <a:rPr lang="pl-PL" sz="3300" b="1" dirty="0" err="1">
                <a:solidFill>
                  <a:srgbClr val="000000"/>
                </a:solidFill>
                <a:latin typeface="Calibri"/>
              </a:rPr>
              <a:t>This</a:t>
            </a:r>
            <a:r>
              <a:rPr lang="pl-PL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3300" dirty="0">
                <a:solidFill>
                  <a:srgbClr val="000000"/>
                </a:solidFill>
                <a:latin typeface="Calibri"/>
              </a:rPr>
              <a:t>.</a:t>
            </a:r>
            <a:r>
              <a:rPr lang="pl-PL" sz="1600" dirty="0">
                <a:solidFill>
                  <a:srgbClr val="000000"/>
                </a:solidFill>
                <a:latin typeface="Calibri"/>
              </a:rPr>
              <a:t> –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/>
              </a:rPr>
              <a:t>I uwierzyłbyś w ….TO</a:t>
            </a:r>
            <a:r>
              <a:rPr lang="pl-PL" sz="1600" dirty="0" smtClean="0">
                <a:solidFill>
                  <a:srgbClr val="000000"/>
                </a:solidFill>
                <a:latin typeface="Calibri"/>
              </a:rPr>
              <a:t>!</a:t>
            </a: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 smtClean="0">
              <a:solidFill>
                <a:srgbClr val="000000"/>
              </a:solidFill>
              <a:latin typeface="Calibri"/>
            </a:endParaRP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 smtClean="0">
              <a:solidFill>
                <a:srgbClr val="000000"/>
              </a:solidFill>
              <a:latin typeface="Calibri"/>
            </a:endParaRP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 smtClean="0">
              <a:solidFill>
                <a:srgbClr val="000000"/>
              </a:solidFill>
              <a:latin typeface="Calibri"/>
            </a:endParaRPr>
          </a:p>
          <a:p>
            <a:pPr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 smtClean="0">
                <a:solidFill>
                  <a:srgbClr val="000000"/>
                </a:solidFill>
                <a:latin typeface="Calibri"/>
              </a:rPr>
              <a:t>Zdjęcie prywatne (wyk. Paulina </a:t>
            </a:r>
            <a:r>
              <a:rPr lang="pl-PL" sz="1600" dirty="0" err="1" smtClean="0">
                <a:solidFill>
                  <a:srgbClr val="000000"/>
                </a:solidFill>
                <a:latin typeface="Calibri"/>
              </a:rPr>
              <a:t>Mosiewicz</a:t>
            </a:r>
            <a:r>
              <a:rPr lang="pl-PL" sz="1600" dirty="0" smtClean="0">
                <a:solidFill>
                  <a:srgbClr val="000000"/>
                </a:solidFill>
                <a:latin typeface="Calibri"/>
              </a:rPr>
              <a:t>)</a:t>
            </a:r>
            <a:endParaRPr lang="pl-PL" sz="16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0" y="267494"/>
            <a:ext cx="3672408" cy="6257850"/>
          </a:xfrm>
        </p:spPr>
        <p:txBody>
          <a:bodyPr anchor="t">
            <a:normAutofit/>
          </a:bodyPr>
          <a:lstStyle/>
          <a:p>
            <a:r>
              <a:rPr lang="pl-PL" sz="4000" b="1" dirty="0" smtClean="0">
                <a:effectLst/>
              </a:rPr>
              <a:t>1info=infor-macja</a:t>
            </a:r>
            <a:br>
              <a:rPr lang="pl-PL" sz="4000" b="1" dirty="0" smtClean="0">
                <a:effectLst/>
              </a:rPr>
            </a:br>
            <a:r>
              <a:rPr lang="pl-PL" sz="4000" b="1" dirty="0" smtClean="0">
                <a:effectLst/>
              </a:rPr>
              <a:t/>
            </a:r>
            <a:br>
              <a:rPr lang="pl-PL" sz="4000" b="1" dirty="0" smtClean="0">
                <a:effectLst/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effectLst/>
              </a:rPr>
              <a:t>fav </a:t>
            </a:r>
            <a:r>
              <a:rPr lang="pl-PL" sz="4000" b="1" dirty="0" err="1" smtClean="0">
                <a:effectLst/>
              </a:rPr>
              <a:t>favourite</a:t>
            </a:r>
            <a:r>
              <a:rPr lang="pl-PL" sz="4000" b="1" dirty="0" smtClean="0">
                <a:effectLst/>
              </a:rPr>
              <a:t> = ulubione</a:t>
            </a:r>
            <a:br>
              <a:rPr lang="pl-PL" sz="4000" b="1" dirty="0" smtClean="0">
                <a:effectLst/>
              </a:rPr>
            </a:br>
            <a:r>
              <a:rPr lang="pl-PL" sz="4000" b="1" dirty="0" smtClean="0">
                <a:effectLst/>
              </a:rPr>
              <a:t/>
            </a:r>
            <a:br>
              <a:rPr lang="pl-PL" sz="4000" b="1" dirty="0" smtClean="0">
                <a:effectLst/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effectLst/>
              </a:rPr>
              <a:t>back = </a:t>
            </a:r>
            <a:r>
              <a:rPr lang="pl-PL" sz="4000" b="1" dirty="0" smtClean="0">
                <a:effectLst/>
              </a:rPr>
              <a:t>powrót</a:t>
            </a:r>
            <a:br>
              <a:rPr lang="pl-PL" sz="4000" b="1" dirty="0" smtClean="0">
                <a:effectLst/>
              </a:rPr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1600" b="1" dirty="0" smtClean="0"/>
              <a:t>Zdęcie prywatne (wyk. Michał </a:t>
            </a:r>
            <a:r>
              <a:rPr lang="pl-PL" sz="1600" b="1" dirty="0" err="1" smtClean="0"/>
              <a:t>Płomiński</a:t>
            </a:r>
            <a:r>
              <a:rPr lang="pl-PL" sz="1600" b="1" dirty="0" smtClean="0"/>
              <a:t>)</a:t>
            </a:r>
            <a:r>
              <a:rPr lang="pl-PL" sz="4000" b="1" dirty="0" smtClean="0">
                <a:effectLst/>
              </a:rPr>
              <a:t/>
            </a:r>
            <a:br>
              <a:rPr lang="pl-PL" sz="4000" b="1" dirty="0" smtClean="0">
                <a:effectLst/>
              </a:rPr>
            </a:br>
            <a:endParaRPr lang="pl-PL" sz="4000" b="1" dirty="0"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4690864" cy="4572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kuba\Picture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3"/>
            <a:ext cx="468052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8EB3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501009"/>
            <a:ext cx="8229600" cy="2952328"/>
          </a:xfrm>
        </p:spPr>
        <p:txBody>
          <a:bodyPr anchor="t">
            <a:noAutofit/>
          </a:bodyPr>
          <a:lstStyle/>
          <a:p>
            <a:r>
              <a:rPr lang="pl-PL" sz="1200" b="1" u="sng" dirty="0" smtClean="0"/>
              <a:t>Zdjęcie klawiatury (wyk. Jakub Jadach)</a:t>
            </a:r>
            <a:r>
              <a:rPr lang="pl-PL" sz="2400" b="1" u="sng" dirty="0" smtClean="0"/>
              <a:t/>
            </a:r>
            <a:br>
              <a:rPr lang="pl-PL" sz="2400" b="1" u="sng" dirty="0" smtClean="0"/>
            </a:br>
            <a:r>
              <a:rPr lang="pl-PL" sz="2400" b="1" u="sng" dirty="0" smtClean="0"/>
              <a:t>1 </a:t>
            </a:r>
            <a:r>
              <a:rPr lang="pl-PL" sz="2400" b="1" u="sng" dirty="0" err="1" smtClean="0"/>
              <a:t>tab</a:t>
            </a:r>
            <a:r>
              <a:rPr lang="pl-PL" sz="2400" b="1" u="sng" dirty="0" smtClean="0"/>
              <a:t> </a:t>
            </a:r>
            <a:r>
              <a:rPr lang="pl-PL" sz="2400" b="1" u="sng" dirty="0" err="1" smtClean="0"/>
              <a:t>tab</a:t>
            </a:r>
            <a:r>
              <a:rPr lang="pl-PL" sz="2400" b="1" u="sng" dirty="0" smtClean="0"/>
              <a:t> </a:t>
            </a:r>
            <a:r>
              <a:rPr lang="pl-PL" sz="2400" b="1" u="sng" dirty="0" err="1" smtClean="0"/>
              <a:t>key</a:t>
            </a:r>
            <a:r>
              <a:rPr lang="pl-PL" sz="2400" b="1" u="sng" dirty="0" smtClean="0"/>
              <a:t> </a:t>
            </a:r>
            <a:r>
              <a:rPr lang="pl-PL" sz="2400" b="1" dirty="0" smtClean="0"/>
              <a:t>= klawisz tabulacji</a:t>
            </a:r>
            <a:br>
              <a:rPr lang="pl-PL" sz="2400" b="1" dirty="0" smtClean="0"/>
            </a:br>
            <a:r>
              <a:rPr lang="pl-PL" sz="2400" b="1" u="sng" dirty="0" smtClean="0"/>
              <a:t>2 </a:t>
            </a:r>
            <a:r>
              <a:rPr lang="pl-PL" sz="2400" b="1" u="sng" dirty="0" err="1" smtClean="0"/>
              <a:t>Caps</a:t>
            </a:r>
            <a:r>
              <a:rPr lang="pl-PL" sz="2400" b="1" u="sng" dirty="0" smtClean="0"/>
              <a:t> lock </a:t>
            </a:r>
            <a:r>
              <a:rPr lang="pl-PL" sz="2400" b="1" dirty="0" smtClean="0"/>
              <a:t>= </a:t>
            </a:r>
            <a:r>
              <a:rPr lang="pl-PL" sz="2400" b="1" dirty="0" err="1" smtClean="0"/>
              <a:t>caps</a:t>
            </a:r>
            <a:r>
              <a:rPr lang="pl-PL" sz="2400" b="1" dirty="0" smtClean="0"/>
              <a:t> (</a:t>
            </a:r>
            <a:r>
              <a:rPr lang="pl-PL" sz="2400" b="1" dirty="0" err="1" smtClean="0"/>
              <a:t>j.ang</a:t>
            </a:r>
            <a:r>
              <a:rPr lang="pl-PL" sz="2400" b="1" dirty="0" smtClean="0"/>
              <a:t>.- duże litery) </a:t>
            </a:r>
            <a:r>
              <a:rPr lang="pl-PL" sz="2400" dirty="0" smtClean="0"/>
              <a:t> klawisz włączający pisanie wielkimi literami (kapitalikami)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u="sng" dirty="0" smtClean="0"/>
              <a:t>3 </a:t>
            </a:r>
            <a:r>
              <a:rPr lang="pl-PL" sz="2400" b="1" u="sng" dirty="0" err="1" smtClean="0"/>
              <a:t>ctrl</a:t>
            </a:r>
            <a:r>
              <a:rPr lang="pl-PL" sz="2400" b="1" u="sng" dirty="0" smtClean="0"/>
              <a:t> </a:t>
            </a:r>
            <a:r>
              <a:rPr lang="pl-PL" sz="2400" b="1" u="sng" dirty="0" err="1" smtClean="0"/>
              <a:t>Control</a:t>
            </a:r>
            <a:r>
              <a:rPr lang="pl-PL" sz="2400" b="1" u="sng" dirty="0" smtClean="0"/>
              <a:t>  </a:t>
            </a:r>
            <a:r>
              <a:rPr lang="pl-PL" sz="2400" b="1" dirty="0" smtClean="0"/>
              <a:t>= kontrola </a:t>
            </a:r>
            <a:br>
              <a:rPr lang="pl-PL" sz="2400" b="1" dirty="0" smtClean="0"/>
            </a:br>
            <a:r>
              <a:rPr lang="pl-PL" sz="2400" b="1" u="sng" dirty="0" smtClean="0"/>
              <a:t>4 Enter </a:t>
            </a:r>
            <a:r>
              <a:rPr lang="pl-PL" sz="2400" b="1" dirty="0" smtClean="0"/>
              <a:t>(</a:t>
            </a:r>
            <a:r>
              <a:rPr lang="pl-PL" sz="2400" b="1" dirty="0" err="1" smtClean="0"/>
              <a:t>j.ang</a:t>
            </a:r>
            <a:r>
              <a:rPr lang="pl-PL" sz="2400" b="1" dirty="0" smtClean="0"/>
              <a:t>.- wejść, wchodzić, zapisywać…)= </a:t>
            </a:r>
            <a:r>
              <a:rPr lang="pl-PL" sz="2400" b="1" dirty="0" err="1" smtClean="0"/>
              <a:t>key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approval</a:t>
            </a:r>
            <a:r>
              <a:rPr lang="pl-PL" sz="2400" b="1" dirty="0" smtClean="0"/>
              <a:t> - klawisz akceptacji </a:t>
            </a:r>
            <a:br>
              <a:rPr lang="pl-PL" sz="2400" b="1" dirty="0" smtClean="0"/>
            </a:br>
            <a:r>
              <a:rPr lang="pl-PL" sz="2400" b="1" u="sng" dirty="0" err="1" smtClean="0"/>
              <a:t>key</a:t>
            </a:r>
            <a:r>
              <a:rPr lang="pl-PL" sz="2400" b="1" u="sng" dirty="0" smtClean="0"/>
              <a:t>-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klaisz</a:t>
            </a:r>
            <a:r>
              <a:rPr lang="pl-PL" sz="2400" b="1" dirty="0" smtClean="0"/>
              <a:t>, klucz /  </a:t>
            </a:r>
            <a:r>
              <a:rPr lang="pl-PL" sz="2400" b="1" u="sng" dirty="0" err="1" smtClean="0"/>
              <a:t>aprroval</a:t>
            </a:r>
            <a:r>
              <a:rPr lang="pl-PL" sz="2400" b="1" dirty="0" smtClean="0"/>
              <a:t> - zatwierdzenie</a:t>
            </a:r>
            <a:r>
              <a:rPr lang="pl-PL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pl-PL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10836696" y="3933057"/>
            <a:ext cx="360040" cy="14401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1026" name="Picture 2" descr="C:\Users\kuba\Pictures\xnote-p170sm-podswietlana-klawiatura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5083175" cy="1320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000" y="2160590"/>
            <a:ext cx="5349875" cy="3880773"/>
          </a:xfrm>
        </p:spPr>
        <p:txBody>
          <a:bodyPr>
            <a:normAutofit fontScale="55000" lnSpcReduction="20000"/>
          </a:bodyPr>
          <a:lstStyle/>
          <a:p>
            <a:r>
              <a:rPr lang="pl-PL" b="1" dirty="0" err="1" smtClean="0"/>
              <a:t>bring</a:t>
            </a:r>
            <a:r>
              <a:rPr lang="pl-PL" dirty="0" smtClean="0"/>
              <a:t> – przynosić</a:t>
            </a:r>
          </a:p>
          <a:p>
            <a:r>
              <a:rPr lang="pl-PL" b="1" dirty="0" err="1" smtClean="0"/>
              <a:t>happiness</a:t>
            </a:r>
            <a:r>
              <a:rPr lang="pl-PL" dirty="0" smtClean="0"/>
              <a:t> – szczęście</a:t>
            </a:r>
          </a:p>
          <a:p>
            <a:r>
              <a:rPr lang="pl-PL" b="1" dirty="0" err="1" smtClean="0"/>
              <a:t>home</a:t>
            </a:r>
            <a:r>
              <a:rPr lang="pl-PL" b="1" dirty="0" smtClean="0"/>
              <a:t> </a:t>
            </a:r>
            <a:r>
              <a:rPr lang="pl-PL" dirty="0" smtClean="0"/>
              <a:t>– dom</a:t>
            </a:r>
          </a:p>
          <a:p>
            <a:r>
              <a:rPr lang="pl-PL" b="1" u="sng" dirty="0" err="1" smtClean="0"/>
              <a:t>Bring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happiness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home</a:t>
            </a:r>
            <a:r>
              <a:rPr lang="pl-PL" b="1" u="sng" dirty="0" smtClean="0"/>
              <a:t>- </a:t>
            </a:r>
            <a:r>
              <a:rPr lang="pl-PL" dirty="0" smtClean="0"/>
              <a:t>Wnieś szczęście do domu/ Spraw , by</a:t>
            </a:r>
          </a:p>
          <a:p>
            <a:pPr>
              <a:buNone/>
            </a:pPr>
            <a:r>
              <a:rPr lang="pl-PL" dirty="0" smtClean="0"/>
              <a:t>                                   w twoim domu zagościło szczęście.</a:t>
            </a:r>
          </a:p>
          <a:p>
            <a:pPr>
              <a:buNone/>
            </a:pPr>
            <a:r>
              <a:rPr lang="pl-PL" b="1" dirty="0" smtClean="0"/>
              <a:t>win-</a:t>
            </a:r>
            <a:r>
              <a:rPr lang="pl-PL" dirty="0" smtClean="0"/>
              <a:t> wygrać</a:t>
            </a:r>
          </a:p>
          <a:p>
            <a:pPr>
              <a:buNone/>
            </a:pPr>
            <a:r>
              <a:rPr lang="pl-PL" b="1" dirty="0" smtClean="0"/>
              <a:t>a </a:t>
            </a:r>
            <a:r>
              <a:rPr lang="pl-PL" b="1" dirty="0" err="1" smtClean="0"/>
              <a:t>visit</a:t>
            </a:r>
            <a:r>
              <a:rPr lang="pl-PL" b="1" dirty="0" smtClean="0"/>
              <a:t>- </a:t>
            </a:r>
            <a:r>
              <a:rPr lang="pl-PL" dirty="0" smtClean="0"/>
              <a:t>wizyta</a:t>
            </a:r>
          </a:p>
          <a:p>
            <a:pPr>
              <a:buNone/>
            </a:pPr>
            <a:r>
              <a:rPr lang="pl-PL" b="1" dirty="0" err="1" smtClean="0"/>
              <a:t>Christmas</a:t>
            </a:r>
            <a:r>
              <a:rPr lang="pl-PL" b="1" dirty="0" smtClean="0"/>
              <a:t> </a:t>
            </a:r>
            <a:r>
              <a:rPr lang="pl-PL" b="1" dirty="0" err="1" smtClean="0"/>
              <a:t>Truc</a:t>
            </a:r>
            <a:r>
              <a:rPr lang="pl-PL" dirty="0" err="1" smtClean="0"/>
              <a:t>k</a:t>
            </a:r>
            <a:r>
              <a:rPr lang="pl-PL" dirty="0" smtClean="0"/>
              <a:t>- </a:t>
            </a:r>
            <a:r>
              <a:rPr lang="pl-PL" dirty="0" err="1" smtClean="0"/>
              <a:t>świateczna</a:t>
            </a:r>
            <a:r>
              <a:rPr lang="pl-PL" dirty="0" smtClean="0"/>
              <a:t> ciężarówka</a:t>
            </a:r>
          </a:p>
          <a:p>
            <a:pPr>
              <a:buNone/>
            </a:pPr>
            <a:r>
              <a:rPr lang="pl-PL" b="1" dirty="0" smtClean="0"/>
              <a:t>Win a </a:t>
            </a:r>
            <a:r>
              <a:rPr lang="pl-PL" b="1" dirty="0" err="1" smtClean="0"/>
              <a:t>visti</a:t>
            </a:r>
            <a:r>
              <a:rPr lang="pl-PL" b="1" dirty="0" smtClean="0"/>
              <a:t> </a:t>
            </a:r>
            <a:r>
              <a:rPr lang="pl-PL" b="1" dirty="0" err="1" smtClean="0"/>
              <a:t>from</a:t>
            </a:r>
            <a:r>
              <a:rPr lang="pl-PL" b="1" dirty="0" smtClean="0"/>
              <a:t> Coca Cola </a:t>
            </a:r>
            <a:r>
              <a:rPr lang="pl-PL" b="1" dirty="0" err="1" smtClean="0"/>
              <a:t>Christmas</a:t>
            </a:r>
            <a:r>
              <a:rPr lang="pl-PL" b="1" dirty="0" smtClean="0"/>
              <a:t> </a:t>
            </a:r>
            <a:r>
              <a:rPr lang="pl-PL" b="1" dirty="0" err="1" smtClean="0"/>
              <a:t>Truck</a:t>
            </a:r>
            <a:r>
              <a:rPr lang="pl-PL" b="1" dirty="0" smtClean="0"/>
              <a:t>.- </a:t>
            </a:r>
            <a:r>
              <a:rPr lang="pl-PL" dirty="0" smtClean="0"/>
              <a:t>Wyraj wizytę </a:t>
            </a:r>
            <a:r>
              <a:rPr lang="pl-PL" dirty="0" err="1" smtClean="0"/>
              <a:t>Świetecznej</a:t>
            </a:r>
            <a:r>
              <a:rPr lang="pl-PL" dirty="0" smtClean="0"/>
              <a:t> ciężarówki od </a:t>
            </a:r>
            <a:r>
              <a:rPr lang="pl-PL" dirty="0" smtClean="0"/>
              <a:t>Coca Coli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2200" dirty="0" smtClean="0"/>
              <a:t>Zdjęcie prywatne (wyk. Magdalena Ziółkowska)</a:t>
            </a:r>
            <a:endParaRPr lang="pl-PL" sz="2200" dirty="0"/>
          </a:p>
        </p:txBody>
      </p:sp>
      <p:pic>
        <p:nvPicPr>
          <p:cNvPr id="1026" name="Picture 2" descr="F:\zdjecia\IMG-20151125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00" y="203200"/>
            <a:ext cx="3333750" cy="64897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852632">
            <a:off x="557461" y="787430"/>
            <a:ext cx="3008313" cy="116205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Kinder </a:t>
            </a:r>
            <a:r>
              <a:rPr lang="pl-PL" sz="2800" dirty="0" err="1" smtClean="0"/>
              <a:t>chocolate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100" dirty="0" smtClean="0"/>
              <a:t>                                                                        Zdjęcie prywatne (wyk. </a:t>
            </a:r>
            <a:r>
              <a:rPr lang="pl-PL" sz="1100" dirty="0" err="1" smtClean="0"/>
              <a:t>Aleksandrra</a:t>
            </a:r>
            <a:r>
              <a:rPr lang="pl-PL" sz="1100" dirty="0" smtClean="0"/>
              <a:t> Zielińska)</a:t>
            </a:r>
            <a:endParaRPr lang="pl-PL" sz="11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rot="20849595">
            <a:off x="1587859" y="1896864"/>
            <a:ext cx="3008313" cy="4691063"/>
          </a:xfrm>
        </p:spPr>
        <p:txBody>
          <a:bodyPr>
            <a:normAutofit/>
          </a:bodyPr>
          <a:lstStyle/>
          <a:p>
            <a:r>
              <a:rPr lang="pl-PL" sz="2400" u="sng" dirty="0" err="1" smtClean="0"/>
              <a:t>Milk</a:t>
            </a:r>
            <a:r>
              <a:rPr lang="pl-PL" sz="2400" dirty="0" smtClean="0"/>
              <a:t> – mleko </a:t>
            </a:r>
          </a:p>
          <a:p>
            <a:r>
              <a:rPr lang="pl-PL" sz="2400" u="sng" dirty="0" err="1" smtClean="0"/>
              <a:t>Cocoa</a:t>
            </a:r>
            <a:r>
              <a:rPr lang="pl-PL" sz="2400" dirty="0" smtClean="0"/>
              <a:t> – kakao</a:t>
            </a:r>
          </a:p>
          <a:p>
            <a:r>
              <a:rPr lang="pl-PL" sz="2400" u="sng" dirty="0" err="1" smtClean="0"/>
              <a:t>chocolate</a:t>
            </a:r>
            <a:r>
              <a:rPr lang="pl-PL" sz="2400" dirty="0" smtClean="0"/>
              <a:t> = </a:t>
            </a:r>
            <a:r>
              <a:rPr lang="pl-PL" sz="2400" dirty="0" err="1" smtClean="0"/>
              <a:t>czekoalda</a:t>
            </a:r>
            <a:r>
              <a:rPr lang="pl-PL" sz="2400" dirty="0" smtClean="0"/>
              <a:t> </a:t>
            </a:r>
          </a:p>
          <a:p>
            <a:r>
              <a:rPr lang="pl-PL" sz="2400" u="sng" dirty="0" smtClean="0"/>
              <a:t>Kinder</a:t>
            </a:r>
            <a:r>
              <a:rPr lang="pl-PL" sz="2400" dirty="0" smtClean="0"/>
              <a:t> – dzieci (w języku niemieckim)</a:t>
            </a:r>
            <a:endParaRPr lang="pl-PL" sz="2400" dirty="0"/>
          </a:p>
        </p:txBody>
      </p:sp>
      <p:pic>
        <p:nvPicPr>
          <p:cNvPr id="2050" name="Picture 2" descr="F:\zdjecia\20160106_11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7949">
            <a:off x="4449027" y="784266"/>
            <a:ext cx="3375980" cy="5429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r>
              <a:rPr lang="pl-PL" sz="1200" dirty="0" smtClean="0"/>
              <a:t>Zdjęcie prywatne (wyk. Katarzyna Soboń)</a:t>
            </a:r>
            <a:endParaRPr lang="pl-PL" sz="1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rot="944093">
            <a:off x="4071591" y="940700"/>
            <a:ext cx="3008313" cy="4691063"/>
          </a:xfrm>
        </p:spPr>
        <p:txBody>
          <a:bodyPr>
            <a:normAutofit/>
          </a:bodyPr>
          <a:lstStyle/>
          <a:p>
            <a:r>
              <a:rPr lang="pl-PL" sz="3200" b="1" i="1" dirty="0" err="1" smtClean="0"/>
              <a:t>skittles</a:t>
            </a:r>
            <a:r>
              <a:rPr lang="pl-PL" sz="3200" dirty="0" smtClean="0"/>
              <a:t> – kręgle </a:t>
            </a:r>
          </a:p>
          <a:p>
            <a:r>
              <a:rPr lang="pl-PL" sz="3200" b="1" i="1" dirty="0" err="1" smtClean="0"/>
              <a:t>crazy</a:t>
            </a:r>
            <a:r>
              <a:rPr lang="pl-PL" sz="3200" dirty="0" smtClean="0"/>
              <a:t> – szalone </a:t>
            </a:r>
          </a:p>
          <a:p>
            <a:r>
              <a:rPr lang="pl-PL" sz="3200" dirty="0" smtClean="0"/>
              <a:t> </a:t>
            </a:r>
            <a:r>
              <a:rPr lang="pl-PL" sz="3200" b="1" i="1" dirty="0" err="1" smtClean="0"/>
              <a:t>sour</a:t>
            </a:r>
            <a:r>
              <a:rPr lang="pl-PL" sz="3200" dirty="0" smtClean="0"/>
              <a:t> - kwaśny</a:t>
            </a:r>
            <a:endParaRPr lang="pl-PL" sz="3200" dirty="0"/>
          </a:p>
        </p:txBody>
      </p:sp>
      <p:pic>
        <p:nvPicPr>
          <p:cNvPr id="4098" name="Picture 2" descr="F:\zdjecia\20160106_111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80012">
            <a:off x="-207259" y="1964429"/>
            <a:ext cx="5256447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9E719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484784" y="1316736"/>
            <a:ext cx="432048" cy="136245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7772400" cy="5832648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4000" u="sng" dirty="0" err="1" smtClean="0">
                <a:solidFill>
                  <a:schemeClr val="tx1"/>
                </a:solidFill>
                <a:latin typeface="Berlin Sans FB Demi" pitchFamily="34" charset="0"/>
              </a:rPr>
              <a:t>Items</a:t>
            </a:r>
            <a:r>
              <a:rPr lang="pl-PL" sz="4000" u="sng" dirty="0" smtClean="0">
                <a:solidFill>
                  <a:schemeClr val="tx1"/>
                </a:solidFill>
                <a:latin typeface="Berlin Sans FB Demi" pitchFamily="34" charset="0"/>
              </a:rPr>
              <a:t>-  przedmioty </a:t>
            </a:r>
          </a:p>
          <a:p>
            <a:r>
              <a:rPr lang="pl-PL" sz="4000" b="1" dirty="0" smtClean="0">
                <a:solidFill>
                  <a:srgbClr val="C00000"/>
                </a:solidFill>
              </a:rPr>
              <a:t>Stone</a:t>
            </a:r>
            <a:r>
              <a:rPr lang="pl-PL" sz="4000" dirty="0" smtClean="0"/>
              <a:t> – </a:t>
            </a:r>
            <a:r>
              <a:rPr lang="pl-PL" sz="4000" dirty="0" smtClean="0">
                <a:solidFill>
                  <a:schemeClr val="tx1"/>
                </a:solidFill>
              </a:rPr>
              <a:t>kamień</a:t>
            </a:r>
            <a:r>
              <a:rPr lang="pl-PL" sz="4000" dirty="0" smtClean="0"/>
              <a:t> 1</a:t>
            </a:r>
          </a:p>
          <a:p>
            <a:r>
              <a:rPr lang="pl-PL" sz="4000" b="1" dirty="0" smtClean="0">
                <a:solidFill>
                  <a:srgbClr val="C00000"/>
                </a:solidFill>
              </a:rPr>
              <a:t>Grass</a:t>
            </a:r>
            <a:r>
              <a:rPr lang="pl-PL" sz="4000" dirty="0" smtClean="0"/>
              <a:t> – </a:t>
            </a:r>
            <a:r>
              <a:rPr lang="pl-PL" sz="4000" dirty="0" smtClean="0">
                <a:solidFill>
                  <a:schemeClr val="tx1"/>
                </a:solidFill>
              </a:rPr>
              <a:t>trawa </a:t>
            </a:r>
            <a:r>
              <a:rPr lang="pl-PL" sz="4000" dirty="0" smtClean="0"/>
              <a:t>2 </a:t>
            </a:r>
          </a:p>
          <a:p>
            <a:r>
              <a:rPr lang="pl-PL" sz="4000" b="1" dirty="0" err="1" smtClean="0">
                <a:solidFill>
                  <a:srgbClr val="C00000"/>
                </a:solidFill>
              </a:rPr>
              <a:t>Earth</a:t>
            </a:r>
            <a:r>
              <a:rPr lang="pl-PL" sz="4000" dirty="0" smtClean="0">
                <a:solidFill>
                  <a:srgbClr val="C00000"/>
                </a:solidFill>
              </a:rPr>
              <a:t> </a:t>
            </a:r>
            <a:r>
              <a:rPr lang="pl-PL" sz="4000" dirty="0" smtClean="0"/>
              <a:t>– </a:t>
            </a:r>
            <a:r>
              <a:rPr lang="pl-PL" sz="4000" dirty="0" smtClean="0">
                <a:solidFill>
                  <a:schemeClr val="tx1"/>
                </a:solidFill>
              </a:rPr>
              <a:t>ziemia</a:t>
            </a:r>
            <a:r>
              <a:rPr lang="pl-PL" sz="4000" dirty="0" smtClean="0"/>
              <a:t> 3  </a:t>
            </a:r>
          </a:p>
          <a:p>
            <a:r>
              <a:rPr lang="pl-PL" sz="4000" b="1" dirty="0" smtClean="0">
                <a:solidFill>
                  <a:srgbClr val="C00000"/>
                </a:solidFill>
              </a:rPr>
              <a:t>Ruda żelaza  </a:t>
            </a:r>
            <a:r>
              <a:rPr lang="pl-PL" sz="4000" b="1" dirty="0" smtClean="0">
                <a:solidFill>
                  <a:schemeClr val="tx1"/>
                </a:solidFill>
              </a:rPr>
              <a:t>- </a:t>
            </a:r>
            <a:r>
              <a:rPr lang="pl-PL" sz="4000" dirty="0" err="1" smtClean="0">
                <a:solidFill>
                  <a:schemeClr val="tx1"/>
                </a:solidFill>
              </a:rPr>
              <a:t>the</a:t>
            </a:r>
            <a:r>
              <a:rPr lang="pl-PL" sz="4000" dirty="0" smtClean="0">
                <a:solidFill>
                  <a:schemeClr val="tx1"/>
                </a:solidFill>
              </a:rPr>
              <a:t> iron </a:t>
            </a:r>
            <a:r>
              <a:rPr lang="pl-PL" sz="4000" dirty="0" err="1" smtClean="0">
                <a:solidFill>
                  <a:schemeClr val="tx1"/>
                </a:solidFill>
              </a:rPr>
              <a:t>ore</a:t>
            </a:r>
            <a:r>
              <a:rPr lang="pl-PL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smtClean="0"/>
              <a:t>4</a:t>
            </a:r>
          </a:p>
          <a:p>
            <a:r>
              <a:rPr lang="pl-PL" sz="4000" b="1" dirty="0" smtClean="0">
                <a:solidFill>
                  <a:srgbClr val="C00000"/>
                </a:solidFill>
              </a:rPr>
              <a:t>Węgiel </a:t>
            </a:r>
            <a:r>
              <a:rPr lang="pl-PL" sz="4000" b="1" dirty="0" smtClean="0"/>
              <a:t>- </a:t>
            </a:r>
            <a:r>
              <a:rPr lang="pl-PL" sz="4000" dirty="0" smtClean="0"/>
              <a:t> </a:t>
            </a:r>
            <a:r>
              <a:rPr lang="pl-PL" sz="4000" dirty="0" err="1" smtClean="0">
                <a:solidFill>
                  <a:schemeClr val="tx1"/>
                </a:solidFill>
              </a:rPr>
              <a:t>coal</a:t>
            </a:r>
            <a:r>
              <a:rPr lang="pl-PL" sz="4000" dirty="0" smtClean="0"/>
              <a:t> 5 </a:t>
            </a:r>
          </a:p>
          <a:p>
            <a:r>
              <a:rPr lang="pl-PL" sz="4000" b="1" dirty="0" smtClean="0">
                <a:solidFill>
                  <a:srgbClr val="C00000"/>
                </a:solidFill>
              </a:rPr>
              <a:t>Drewno</a:t>
            </a:r>
            <a:r>
              <a:rPr lang="pl-PL" sz="4000" dirty="0" smtClean="0"/>
              <a:t>-  </a:t>
            </a:r>
            <a:r>
              <a:rPr lang="pl-PL" sz="4000" dirty="0" err="1" smtClean="0">
                <a:solidFill>
                  <a:schemeClr val="tx1"/>
                </a:solidFill>
              </a:rPr>
              <a:t>wood</a:t>
            </a:r>
            <a:r>
              <a:rPr lang="pl-PL" sz="4000" dirty="0" smtClean="0"/>
              <a:t> 6</a:t>
            </a:r>
          </a:p>
          <a:p>
            <a:r>
              <a:rPr lang="pl-PL" sz="4000" b="1" dirty="0" smtClean="0">
                <a:solidFill>
                  <a:srgbClr val="C00000"/>
                </a:solidFill>
              </a:rPr>
              <a:t>Gąbka</a:t>
            </a:r>
            <a:r>
              <a:rPr lang="pl-PL" sz="4000" b="1" dirty="0" smtClean="0">
                <a:solidFill>
                  <a:srgbClr val="00FF00"/>
                </a:solidFill>
              </a:rPr>
              <a:t> </a:t>
            </a:r>
            <a:r>
              <a:rPr lang="pl-PL" sz="4000" b="1" dirty="0" smtClean="0"/>
              <a:t>- </a:t>
            </a:r>
            <a:r>
              <a:rPr lang="pl-PL" sz="4000" dirty="0" smtClean="0"/>
              <a:t> </a:t>
            </a:r>
            <a:r>
              <a:rPr lang="pl-PL" sz="4000" dirty="0" err="1" smtClean="0">
                <a:solidFill>
                  <a:schemeClr val="tx1"/>
                </a:solidFill>
              </a:rPr>
              <a:t>sponge</a:t>
            </a:r>
            <a:r>
              <a:rPr lang="pl-PL" sz="4000" dirty="0" smtClean="0"/>
              <a:t> 7 </a:t>
            </a:r>
            <a:endParaRPr lang="pl-PL" sz="4000" dirty="0" smtClean="0"/>
          </a:p>
          <a:p>
            <a:r>
              <a:rPr lang="pl-PL" sz="1300" dirty="0" smtClean="0"/>
              <a:t>Zdjęcia prywatne z gry „</a:t>
            </a:r>
            <a:r>
              <a:rPr lang="pl-PL" sz="1300" dirty="0" err="1" smtClean="0"/>
              <a:t>Mein</a:t>
            </a:r>
            <a:r>
              <a:rPr lang="pl-PL" sz="1300" dirty="0" smtClean="0"/>
              <a:t> Kraft” (wyk. Dawid Miklas)</a:t>
            </a:r>
            <a:endParaRPr lang="pl-PL" sz="1300" dirty="0" smtClean="0"/>
          </a:p>
        </p:txBody>
      </p:sp>
      <p:sp>
        <p:nvSpPr>
          <p:cNvPr id="7170" name="AutoShape 2" descr="Znalezione obrazy dla zapytania kamie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1" name="Picture 3" descr="C:\Users\kuba\Pictures\pobran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1552575" cy="857250"/>
          </a:xfrm>
          <a:prstGeom prst="rect">
            <a:avLst/>
          </a:prstGeom>
          <a:noFill/>
        </p:spPr>
      </p:pic>
      <p:pic>
        <p:nvPicPr>
          <p:cNvPr id="7172" name="Picture 4" descr="C:\Users\kuba\Picture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1656184" cy="864096"/>
          </a:xfrm>
          <a:prstGeom prst="rect">
            <a:avLst/>
          </a:prstGeom>
          <a:noFill/>
        </p:spPr>
      </p:pic>
      <p:pic>
        <p:nvPicPr>
          <p:cNvPr id="7173" name="Picture 5" descr="C:\Users\kuba\Pictures\pobran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1143000" cy="1143000"/>
          </a:xfrm>
          <a:prstGeom prst="rect">
            <a:avLst/>
          </a:prstGeom>
          <a:noFill/>
        </p:spPr>
      </p:pic>
      <p:pic>
        <p:nvPicPr>
          <p:cNvPr id="7174" name="Picture 6" descr="C:\Users\kuba\Pictures\pobrane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780928"/>
            <a:ext cx="1333500" cy="1333500"/>
          </a:xfrm>
          <a:prstGeom prst="rect">
            <a:avLst/>
          </a:prstGeom>
          <a:noFill/>
        </p:spPr>
      </p:pic>
      <p:pic>
        <p:nvPicPr>
          <p:cNvPr id="7175" name="Picture 7" descr="C:\Users\kuba\Pictures\pobrane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149080"/>
            <a:ext cx="1143000" cy="1143000"/>
          </a:xfrm>
          <a:prstGeom prst="rect">
            <a:avLst/>
          </a:prstGeom>
          <a:noFill/>
        </p:spPr>
      </p:pic>
      <p:pic>
        <p:nvPicPr>
          <p:cNvPr id="7176" name="Picture 8" descr="C:\Users\kuba\Pictures\pobrane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797152"/>
            <a:ext cx="1143000" cy="1143000"/>
          </a:xfrm>
          <a:prstGeom prst="rect">
            <a:avLst/>
          </a:prstGeom>
          <a:noFill/>
        </p:spPr>
      </p:pic>
      <p:pic>
        <p:nvPicPr>
          <p:cNvPr id="7177" name="Picture 9" descr="C:\Users\kuba\Pictures\pobrane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5445224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10620672" y="1556792"/>
            <a:ext cx="3758080" cy="136245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7772400" cy="5760640"/>
          </a:xfrm>
        </p:spPr>
        <p:txBody>
          <a:bodyPr>
            <a:normAutofit fontScale="85000" lnSpcReduction="20000"/>
          </a:bodyPr>
          <a:lstStyle/>
          <a:p>
            <a:endParaRPr lang="pl-PL" sz="4000" b="1" dirty="0" smtClean="0">
              <a:solidFill>
                <a:srgbClr val="00FF00"/>
              </a:solidFill>
            </a:endParaRPr>
          </a:p>
          <a:p>
            <a:endParaRPr lang="pl-PL" sz="4000" b="1" dirty="0" smtClean="0">
              <a:solidFill>
                <a:srgbClr val="00FF00"/>
              </a:solidFill>
            </a:endParaRPr>
          </a:p>
          <a:p>
            <a:r>
              <a:rPr lang="pl-PL" sz="4000" b="1" dirty="0" smtClean="0">
                <a:solidFill>
                  <a:srgbClr val="00FF00"/>
                </a:solidFill>
              </a:rPr>
              <a:t>Szkło</a:t>
            </a:r>
            <a:r>
              <a:rPr lang="pl-PL" sz="4000" b="1" dirty="0" smtClean="0"/>
              <a:t> </a:t>
            </a:r>
            <a:r>
              <a:rPr lang="pl-PL" sz="4000" b="1" dirty="0" smtClean="0"/>
              <a:t>- </a:t>
            </a:r>
            <a:r>
              <a:rPr lang="pl-PL" sz="4000" dirty="0" smtClean="0"/>
              <a:t> Glass</a:t>
            </a:r>
          </a:p>
          <a:p>
            <a:r>
              <a:rPr lang="pl-PL" sz="4000" b="1" dirty="0" smtClean="0">
                <a:solidFill>
                  <a:srgbClr val="00FF00"/>
                </a:solidFill>
              </a:rPr>
              <a:t>Liście</a:t>
            </a:r>
            <a:r>
              <a:rPr lang="pl-PL" sz="4000" dirty="0" smtClean="0"/>
              <a:t> – </a:t>
            </a:r>
            <a:r>
              <a:rPr lang="pl-PL" sz="4000" dirty="0" err="1" smtClean="0"/>
              <a:t>Leaves</a:t>
            </a:r>
            <a:endParaRPr lang="pl-PL" sz="4000" dirty="0" smtClean="0"/>
          </a:p>
          <a:p>
            <a:r>
              <a:rPr lang="pl-PL" sz="4000" dirty="0" smtClean="0">
                <a:solidFill>
                  <a:srgbClr val="00FF00"/>
                </a:solidFill>
              </a:rPr>
              <a:t> </a:t>
            </a:r>
            <a:r>
              <a:rPr lang="pl-PL" sz="4000" b="1" dirty="0" smtClean="0">
                <a:solidFill>
                  <a:srgbClr val="00FF00"/>
                </a:solidFill>
              </a:rPr>
              <a:t>Brodawka</a:t>
            </a:r>
            <a:r>
              <a:rPr lang="pl-PL" sz="4000" dirty="0" smtClean="0">
                <a:solidFill>
                  <a:srgbClr val="00FF00"/>
                </a:solidFill>
              </a:rPr>
              <a:t> </a:t>
            </a:r>
            <a:r>
              <a:rPr lang="pl-PL" sz="4000" dirty="0" smtClean="0"/>
              <a:t>- Wart</a:t>
            </a:r>
          </a:p>
          <a:p>
            <a:r>
              <a:rPr lang="pl-PL" sz="4000" dirty="0" smtClean="0">
                <a:solidFill>
                  <a:srgbClr val="00FF00"/>
                </a:solidFill>
              </a:rPr>
              <a:t> </a:t>
            </a:r>
            <a:r>
              <a:rPr lang="pl-PL" sz="4000" b="1" dirty="0" smtClean="0">
                <a:solidFill>
                  <a:srgbClr val="00FF00"/>
                </a:solidFill>
              </a:rPr>
              <a:t>Czerwony kamień </a:t>
            </a:r>
            <a:r>
              <a:rPr lang="pl-PL" sz="4000" dirty="0" smtClean="0"/>
              <a:t>- red </a:t>
            </a:r>
            <a:r>
              <a:rPr lang="pl-PL" sz="4000" dirty="0" err="1" smtClean="0"/>
              <a:t>stone</a:t>
            </a:r>
            <a:endParaRPr lang="pl-PL" sz="4000" dirty="0" smtClean="0"/>
          </a:p>
          <a:p>
            <a:r>
              <a:rPr lang="pl-PL" sz="4000" dirty="0" smtClean="0"/>
              <a:t> </a:t>
            </a:r>
            <a:r>
              <a:rPr lang="pl-PL" sz="4000" b="1" dirty="0" smtClean="0"/>
              <a:t> </a:t>
            </a:r>
            <a:r>
              <a:rPr lang="pl-PL" sz="4000" b="1" dirty="0" smtClean="0">
                <a:solidFill>
                  <a:srgbClr val="00FF00"/>
                </a:solidFill>
              </a:rPr>
              <a:t>Diament</a:t>
            </a:r>
            <a:r>
              <a:rPr lang="pl-PL" sz="4000" b="1" dirty="0" smtClean="0"/>
              <a:t> </a:t>
            </a:r>
            <a:r>
              <a:rPr lang="pl-PL" sz="4000" dirty="0" smtClean="0"/>
              <a:t>- </a:t>
            </a:r>
            <a:r>
              <a:rPr lang="pl-PL" sz="4000" dirty="0" err="1" smtClean="0"/>
              <a:t>Diamond</a:t>
            </a:r>
            <a:endParaRPr lang="pl-PL" sz="4000" dirty="0" smtClean="0"/>
          </a:p>
          <a:p>
            <a:r>
              <a:rPr lang="pl-PL" sz="4000" b="1" dirty="0" smtClean="0">
                <a:solidFill>
                  <a:srgbClr val="00FF00"/>
                </a:solidFill>
              </a:rPr>
              <a:t>Glina</a:t>
            </a:r>
            <a:r>
              <a:rPr lang="pl-PL" sz="4000" dirty="0" smtClean="0"/>
              <a:t> - Clay</a:t>
            </a:r>
          </a:p>
          <a:p>
            <a:r>
              <a:rPr lang="pl-PL" sz="4000" b="1" dirty="0" smtClean="0">
                <a:solidFill>
                  <a:srgbClr val="00FF00"/>
                </a:solidFill>
              </a:rPr>
              <a:t>Gwiazda </a:t>
            </a:r>
            <a:r>
              <a:rPr lang="pl-PL" sz="4000" b="1" dirty="0" err="1" smtClean="0">
                <a:solidFill>
                  <a:srgbClr val="00FF00"/>
                </a:solidFill>
              </a:rPr>
              <a:t>Netheru</a:t>
            </a:r>
            <a:r>
              <a:rPr lang="pl-PL" sz="4000" b="1" dirty="0" smtClean="0">
                <a:solidFill>
                  <a:srgbClr val="00FF00"/>
                </a:solidFill>
              </a:rPr>
              <a:t> </a:t>
            </a:r>
            <a:r>
              <a:rPr lang="pl-PL" sz="4000" dirty="0" smtClean="0"/>
              <a:t>- </a:t>
            </a:r>
            <a:r>
              <a:rPr lang="pl-PL" sz="4000" dirty="0" err="1" smtClean="0"/>
              <a:t>Nether</a:t>
            </a:r>
            <a:r>
              <a:rPr lang="pl-PL" sz="4000" dirty="0" smtClean="0"/>
              <a:t> </a:t>
            </a:r>
            <a:r>
              <a:rPr lang="pl-PL" sz="4000" dirty="0" smtClean="0"/>
              <a:t>star</a:t>
            </a:r>
          </a:p>
          <a:p>
            <a:endParaRPr lang="pl-PL" sz="1300" dirty="0" smtClean="0"/>
          </a:p>
          <a:p>
            <a:endParaRPr lang="pl-PL" sz="1300" dirty="0" smtClean="0"/>
          </a:p>
          <a:p>
            <a:endParaRPr lang="pl-PL" sz="1300" dirty="0" smtClean="0"/>
          </a:p>
          <a:p>
            <a:r>
              <a:rPr lang="pl-PL" sz="1300" dirty="0" smtClean="0"/>
              <a:t>Zdjęcia </a:t>
            </a:r>
            <a:r>
              <a:rPr lang="pl-PL" sz="1300" dirty="0" smtClean="0"/>
              <a:t>prywatne z gry „</a:t>
            </a:r>
            <a:r>
              <a:rPr lang="pl-PL" sz="1300" dirty="0" err="1" smtClean="0"/>
              <a:t>Mein</a:t>
            </a:r>
            <a:r>
              <a:rPr lang="pl-PL" sz="1300" dirty="0" smtClean="0"/>
              <a:t> Kraft” (wyk. Dawid Miklas)</a:t>
            </a:r>
          </a:p>
          <a:p>
            <a:endParaRPr lang="pl-PL" sz="4000" dirty="0" smtClean="0"/>
          </a:p>
          <a:p>
            <a:endParaRPr lang="pl-PL" sz="1800" dirty="0" smtClean="0"/>
          </a:p>
          <a:p>
            <a:endParaRPr lang="pl-PL" dirty="0"/>
          </a:p>
        </p:txBody>
      </p:sp>
      <p:pic>
        <p:nvPicPr>
          <p:cNvPr id="6145" name="Picture 1" descr="C:\Users\kuba\Pictures\pobran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1143000" cy="1143000"/>
          </a:xfrm>
          <a:prstGeom prst="rect">
            <a:avLst/>
          </a:prstGeom>
          <a:noFill/>
        </p:spPr>
      </p:pic>
      <p:pic>
        <p:nvPicPr>
          <p:cNvPr id="6146" name="Picture 2" descr="C:\Users\kuba\Pictures\pobrane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1143000" cy="1143000"/>
          </a:xfrm>
          <a:prstGeom prst="rect">
            <a:avLst/>
          </a:prstGeom>
          <a:noFill/>
        </p:spPr>
      </p:pic>
      <p:pic>
        <p:nvPicPr>
          <p:cNvPr id="6147" name="Picture 3" descr="C:\Users\kuba\Pictures\pobrane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1333500" cy="1333500"/>
          </a:xfrm>
          <a:prstGeom prst="rect">
            <a:avLst/>
          </a:prstGeom>
          <a:noFill/>
        </p:spPr>
      </p:pic>
      <p:pic>
        <p:nvPicPr>
          <p:cNvPr id="6148" name="Picture 4" descr="C:\Users\kuba\Pictures\pobrane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2492896"/>
            <a:ext cx="1143000" cy="1143000"/>
          </a:xfrm>
          <a:prstGeom prst="rect">
            <a:avLst/>
          </a:prstGeom>
          <a:noFill/>
        </p:spPr>
      </p:pic>
      <p:pic>
        <p:nvPicPr>
          <p:cNvPr id="6149" name="Picture 5" descr="C:\Users\kuba\Pictures\pobrane 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284984"/>
            <a:ext cx="1143000" cy="1143000"/>
          </a:xfrm>
          <a:prstGeom prst="rect">
            <a:avLst/>
          </a:prstGeom>
          <a:noFill/>
        </p:spPr>
      </p:pic>
      <p:pic>
        <p:nvPicPr>
          <p:cNvPr id="6150" name="Picture 6" descr="C:\Users\kuba\Pictures\pobrane 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3645024"/>
            <a:ext cx="1143000" cy="1143000"/>
          </a:xfrm>
          <a:prstGeom prst="rect">
            <a:avLst/>
          </a:prstGeom>
          <a:noFill/>
        </p:spPr>
      </p:pic>
      <p:pic>
        <p:nvPicPr>
          <p:cNvPr id="6151" name="Picture 7" descr="C:\Users\kuba\Pictures\pobrane (5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4869160"/>
            <a:ext cx="97155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9396536" y="1628800"/>
            <a:ext cx="45719" cy="136245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628384" cy="4968552"/>
          </a:xfrm>
        </p:spPr>
        <p:txBody>
          <a:bodyPr>
            <a:noAutofit/>
          </a:bodyPr>
          <a:lstStyle/>
          <a:p>
            <a:pPr algn="ctr"/>
            <a:r>
              <a:rPr lang="pl-PL" sz="4400" dirty="0" err="1" smtClean="0">
                <a:solidFill>
                  <a:srgbClr val="C00000"/>
                </a:solidFill>
              </a:rPr>
              <a:t>Commands</a:t>
            </a:r>
            <a:r>
              <a:rPr lang="pl-PL" sz="4400" dirty="0" smtClean="0">
                <a:solidFill>
                  <a:srgbClr val="C00000"/>
                </a:solidFill>
              </a:rPr>
              <a:t>  - komendy</a:t>
            </a:r>
          </a:p>
          <a:p>
            <a:r>
              <a:rPr lang="pl-PL" sz="4000" b="1" dirty="0" smtClean="0">
                <a:solidFill>
                  <a:srgbClr val="FFFF00"/>
                </a:solidFill>
              </a:rPr>
              <a:t>Help</a:t>
            </a:r>
            <a:r>
              <a:rPr lang="pl-PL" sz="4000" dirty="0" smtClean="0">
                <a:solidFill>
                  <a:srgbClr val="FFFF00"/>
                </a:solidFill>
              </a:rPr>
              <a:t> </a:t>
            </a:r>
            <a:r>
              <a:rPr lang="pl-PL" sz="4000" dirty="0" smtClean="0"/>
              <a:t>– </a:t>
            </a:r>
            <a:r>
              <a:rPr lang="pl-PL" sz="4000" dirty="0" smtClean="0">
                <a:solidFill>
                  <a:srgbClr val="C00000"/>
                </a:solidFill>
              </a:rPr>
              <a:t>pomoc</a:t>
            </a:r>
          </a:p>
          <a:p>
            <a:r>
              <a:rPr lang="pl-PL" sz="4000" b="1" dirty="0" smtClean="0">
                <a:solidFill>
                  <a:srgbClr val="FFFF00"/>
                </a:solidFill>
              </a:rPr>
              <a:t>Tell</a:t>
            </a:r>
            <a:r>
              <a:rPr lang="pl-PL" sz="4000" dirty="0" smtClean="0"/>
              <a:t> – </a:t>
            </a:r>
            <a:r>
              <a:rPr lang="pl-PL" sz="4000" dirty="0" smtClean="0">
                <a:solidFill>
                  <a:srgbClr val="C00000"/>
                </a:solidFill>
              </a:rPr>
              <a:t>powiedzieć</a:t>
            </a:r>
          </a:p>
          <a:p>
            <a:r>
              <a:rPr lang="pl-PL" sz="4000" b="1" dirty="0" err="1" smtClean="0">
                <a:solidFill>
                  <a:srgbClr val="FFFF00"/>
                </a:solidFill>
              </a:rPr>
              <a:t>Achievement</a:t>
            </a:r>
            <a:r>
              <a:rPr lang="pl-PL" sz="4000" dirty="0" smtClean="0">
                <a:solidFill>
                  <a:srgbClr val="FFFF00"/>
                </a:solidFill>
              </a:rPr>
              <a:t> </a:t>
            </a:r>
            <a:r>
              <a:rPr lang="pl-PL" sz="4000" dirty="0" smtClean="0"/>
              <a:t>– </a:t>
            </a:r>
            <a:r>
              <a:rPr lang="pl-PL" sz="4000" dirty="0" smtClean="0">
                <a:solidFill>
                  <a:srgbClr val="C00000"/>
                </a:solidFill>
              </a:rPr>
              <a:t>osiągnięcie </a:t>
            </a:r>
          </a:p>
          <a:p>
            <a:r>
              <a:rPr lang="pl-PL" sz="4000" b="1" dirty="0" smtClean="0">
                <a:solidFill>
                  <a:srgbClr val="FFFF00"/>
                </a:solidFill>
              </a:rPr>
              <a:t>Clone</a:t>
            </a:r>
            <a:r>
              <a:rPr lang="pl-PL" sz="4000" b="1" dirty="0" smtClean="0"/>
              <a:t> </a:t>
            </a:r>
            <a:r>
              <a:rPr lang="pl-PL" sz="4000" dirty="0" smtClean="0"/>
              <a:t>– </a:t>
            </a:r>
            <a:r>
              <a:rPr lang="pl-PL" sz="4000" dirty="0" smtClean="0">
                <a:solidFill>
                  <a:srgbClr val="C00000"/>
                </a:solidFill>
              </a:rPr>
              <a:t>klon klonować </a:t>
            </a:r>
          </a:p>
          <a:p>
            <a:r>
              <a:rPr lang="pl-PL" sz="3600" b="1" dirty="0" err="1" smtClean="0">
                <a:solidFill>
                  <a:srgbClr val="FFFF00"/>
                </a:solidFill>
              </a:rPr>
              <a:t>default</a:t>
            </a:r>
            <a:r>
              <a:rPr lang="pl-PL" sz="3600" b="1" dirty="0" smtClean="0">
                <a:solidFill>
                  <a:srgbClr val="FFFF00"/>
                </a:solidFill>
              </a:rPr>
              <a:t> </a:t>
            </a:r>
            <a:r>
              <a:rPr lang="pl-PL" sz="3600" b="1" dirty="0" err="1" smtClean="0">
                <a:solidFill>
                  <a:srgbClr val="FFFF00"/>
                </a:solidFill>
              </a:rPr>
              <a:t>game</a:t>
            </a:r>
            <a:r>
              <a:rPr lang="pl-PL" sz="3600" b="1" dirty="0" smtClean="0">
                <a:solidFill>
                  <a:srgbClr val="FFFF00"/>
                </a:solidFill>
              </a:rPr>
              <a:t> </a:t>
            </a:r>
            <a:r>
              <a:rPr lang="pl-PL" sz="3600" b="1" dirty="0" err="1" smtClean="0">
                <a:solidFill>
                  <a:srgbClr val="FFFF00"/>
                </a:solidFill>
              </a:rPr>
              <a:t>mode</a:t>
            </a:r>
            <a:r>
              <a:rPr lang="pl-PL" sz="3600" b="1" dirty="0" smtClean="0">
                <a:solidFill>
                  <a:srgbClr val="FFFF00"/>
                </a:solidFill>
              </a:rPr>
              <a:t> </a:t>
            </a:r>
            <a:r>
              <a:rPr lang="pl-PL" sz="3600" dirty="0" smtClean="0"/>
              <a:t>- </a:t>
            </a:r>
            <a:r>
              <a:rPr lang="pl-PL" sz="3600" dirty="0" smtClean="0">
                <a:solidFill>
                  <a:srgbClr val="C00000"/>
                </a:solidFill>
              </a:rPr>
              <a:t>Domyślny tryb gry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268761"/>
            <a:ext cx="7772400" cy="2304255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chemeClr val="tx1"/>
                </a:solidFill>
              </a:rPr>
              <a:t>Dziękuję za uwagę.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                                                        Uczniowie klasy </a:t>
            </a:r>
            <a:r>
              <a:rPr lang="pl-PL" sz="2800" dirty="0" err="1" smtClean="0">
                <a:solidFill>
                  <a:schemeClr val="tx1"/>
                </a:solidFill>
              </a:rPr>
              <a:t>Va</a:t>
            </a:r>
            <a:endParaRPr lang="pl-PL" sz="2800" dirty="0" smtClean="0">
              <a:solidFill>
                <a:schemeClr val="tx1"/>
              </a:solidFill>
            </a:endParaRPr>
          </a:p>
          <a:p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err="1" smtClean="0">
                <a:latin typeface="Bodoni MT Black" pitchFamily="18" charset="0"/>
              </a:rPr>
              <a:t>Topics</a:t>
            </a:r>
            <a:r>
              <a:rPr lang="pl-PL" b="1" u="sng" dirty="0" smtClean="0">
                <a:latin typeface="Bodoni MT Black" pitchFamily="18" charset="0"/>
              </a:rPr>
              <a:t>:</a:t>
            </a:r>
            <a:endParaRPr lang="pl-PL" b="1" u="sng" dirty="0">
              <a:latin typeface="Bodoni MT Black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50000"/>
              </a:lnSpc>
            </a:pPr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shopping  /  </a:t>
            </a:r>
            <a:r>
              <a:rPr lang="pl-PL" sz="3600" dirty="0" err="1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clothes</a:t>
            </a:r>
            <a:endParaRPr lang="pl-PL" sz="3600" dirty="0" smtClean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lnSpc>
                <a:spcPct val="250000"/>
              </a:lnSpc>
            </a:pPr>
            <a:r>
              <a:rPr lang="pl-PL" sz="3600" dirty="0" err="1" smtClean="0">
                <a:solidFill>
                  <a:srgbClr val="FF0000"/>
                </a:solidFill>
                <a:latin typeface="Berlin Sans FB" pitchFamily="34" charset="0"/>
              </a:rPr>
              <a:t>gadgets</a:t>
            </a:r>
            <a:endParaRPr lang="pl-PL" sz="3600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>
              <a:lnSpc>
                <a:spcPct val="250000"/>
              </a:lnSpc>
            </a:pPr>
            <a:r>
              <a:rPr lang="pl-PL" sz="3600" dirty="0" err="1" smtClean="0">
                <a:solidFill>
                  <a:srgbClr val="00B050"/>
                </a:solidFill>
                <a:latin typeface="Berlin Sans FB" pitchFamily="34" charset="0"/>
              </a:rPr>
              <a:t>commands</a:t>
            </a:r>
            <a:r>
              <a:rPr lang="pl-PL" sz="3600" dirty="0" smtClean="0">
                <a:solidFill>
                  <a:srgbClr val="00B050"/>
                </a:solidFill>
                <a:latin typeface="Berlin Sans FB" pitchFamily="34" charset="0"/>
              </a:rPr>
              <a:t>   </a:t>
            </a:r>
            <a:r>
              <a:rPr lang="pl-PL" sz="3600" dirty="0" err="1" smtClean="0">
                <a:solidFill>
                  <a:srgbClr val="00B050"/>
                </a:solidFill>
                <a:latin typeface="Berlin Sans FB" pitchFamily="34" charset="0"/>
              </a:rPr>
              <a:t>used</a:t>
            </a:r>
            <a:r>
              <a:rPr lang="pl-PL" sz="3600" dirty="0" smtClean="0">
                <a:solidFill>
                  <a:srgbClr val="00B050"/>
                </a:solidFill>
                <a:latin typeface="Berlin Sans FB" pitchFamily="34" charset="0"/>
              </a:rPr>
              <a:t>   </a:t>
            </a:r>
            <a:r>
              <a:rPr lang="pl-PL" sz="3600" dirty="0" err="1" smtClean="0">
                <a:solidFill>
                  <a:srgbClr val="00B050"/>
                </a:solidFill>
                <a:latin typeface="Berlin Sans FB" pitchFamily="34" charset="0"/>
              </a:rPr>
              <a:t>in</a:t>
            </a:r>
            <a:r>
              <a:rPr lang="pl-PL" sz="3600" dirty="0" smtClean="0">
                <a:solidFill>
                  <a:srgbClr val="00B050"/>
                </a:solidFill>
                <a:latin typeface="Berlin Sans FB" pitchFamily="34" charset="0"/>
              </a:rPr>
              <a:t>  computer </a:t>
            </a:r>
            <a:r>
              <a:rPr lang="pl-PL" sz="3600" dirty="0" err="1" smtClean="0">
                <a:solidFill>
                  <a:srgbClr val="00B050"/>
                </a:solidFill>
                <a:latin typeface="Berlin Sans FB" pitchFamily="34" charset="0"/>
              </a:rPr>
              <a:t>games</a:t>
            </a:r>
            <a:endParaRPr lang="pl-PL" sz="3600" dirty="0" smtClean="0">
              <a:solidFill>
                <a:srgbClr val="00B050"/>
              </a:solidFill>
              <a:latin typeface="Berlin Sans FB" pitchFamily="34" charset="0"/>
            </a:endParaRPr>
          </a:p>
          <a:p>
            <a:pPr>
              <a:lnSpc>
                <a:spcPct val="250000"/>
              </a:lnSpc>
            </a:pPr>
            <a:r>
              <a:rPr lang="pl-PL" sz="36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f</a:t>
            </a:r>
            <a:r>
              <a:rPr lang="pl-PL" sz="360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ood</a:t>
            </a:r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and </a:t>
            </a:r>
            <a:r>
              <a:rPr lang="pl-PL" sz="360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drinks</a:t>
            </a:r>
            <a:endParaRPr lang="pl-PL" sz="3600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effectLst>
            <a:innerShdw blurRad="63500" dist="50800" dir="16200000">
              <a:srgbClr val="FFFF00">
                <a:alpha val="50000"/>
              </a:srgbClr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Cele projektu</a:t>
            </a:r>
            <a:r>
              <a:rPr lang="pl-PL" dirty="0"/>
              <a:t> 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CEL </a:t>
            </a:r>
            <a:r>
              <a:rPr lang="pl-PL" b="1" dirty="0"/>
              <a:t>OGÓLNY</a:t>
            </a:r>
            <a:r>
              <a:rPr lang="pl-PL" dirty="0"/>
              <a:t>: Uświadomienie uczniom oczekiwań i wyzwań jakie stawia przed nimi </a:t>
            </a:r>
            <a:r>
              <a:rPr lang="pl-PL" dirty="0" smtClean="0"/>
              <a:t>współczesny świat.</a:t>
            </a:r>
            <a:endParaRPr lang="pl-PL" dirty="0"/>
          </a:p>
          <a:p>
            <a:pPr>
              <a:buNone/>
            </a:pPr>
            <a:r>
              <a:rPr lang="pl-PL" dirty="0"/>
              <a:t> </a:t>
            </a:r>
          </a:p>
          <a:p>
            <a:endParaRPr lang="pl-PL" dirty="0"/>
          </a:p>
          <a:p>
            <a:pPr>
              <a:buNone/>
            </a:pPr>
            <a:r>
              <a:rPr lang="pl-PL" sz="900" dirty="0" smtClean="0"/>
              <a:t>https://www.nowaera.pl/component/projektzklasa4/projekty/pokaz/90.html</a:t>
            </a:r>
            <a:endParaRPr lang="pl-PL" sz="900" dirty="0"/>
          </a:p>
        </p:txBody>
      </p:sp>
      <p:pic>
        <p:nvPicPr>
          <p:cNvPr id="5" name="Obraz 4" descr="tips-for-project-suc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1552" y="0"/>
            <a:ext cx="4032448" cy="251912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995936" y="26369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 smtClean="0"/>
              <a:t>Wyszukano 10.11.2015 w http://www.wiziq.com/blog/project-management-tips-for-project-success/</a:t>
            </a:r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CELE SZCZEGÓŁOWE</a:t>
            </a:r>
            <a:r>
              <a:rPr lang="pl-PL" i="1" dirty="0" smtClean="0"/>
              <a:t>:</a:t>
            </a:r>
            <a:br>
              <a:rPr lang="pl-PL" i="1" dirty="0" smtClean="0"/>
            </a:b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99FF66"/>
          </a:solidFill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zmotywowanie uczniów do zainteresowania się językiem angielskim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poza kontekstem szkolnym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pl-PL" dirty="0" smtClean="0"/>
              <a:t>pokazanie, że język angielski występuje </a:t>
            </a:r>
            <a:r>
              <a:rPr lang="pl-PL" dirty="0" smtClean="0">
                <a:solidFill>
                  <a:srgbClr val="FF0000"/>
                </a:solidFill>
              </a:rPr>
              <a:t>w życiu codziennym w</a:t>
            </a:r>
            <a:r>
              <a:rPr lang="pl-PL" b="1" dirty="0" smtClean="0">
                <a:solidFill>
                  <a:srgbClr val="FF0000"/>
                </a:solidFill>
              </a:rPr>
              <a:t> Polsce</a:t>
            </a:r>
            <a:r>
              <a:rPr lang="pl-PL" b="1" dirty="0" smtClean="0"/>
              <a:t>, </a:t>
            </a:r>
            <a:endParaRPr lang="pl-PL" dirty="0" smtClean="0"/>
          </a:p>
          <a:p>
            <a:pPr lvl="0"/>
            <a:r>
              <a:rPr lang="pl-PL" dirty="0" smtClean="0"/>
              <a:t>Rozwijanie umiejętności pracy w grupie oraz umiejętnego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podziału obowiązków </a:t>
            </a:r>
            <a:r>
              <a:rPr lang="pl-PL" dirty="0" smtClean="0"/>
              <a:t>pomiędzy członkami grupy</a:t>
            </a:r>
          </a:p>
          <a:p>
            <a:pPr lvl="0"/>
            <a:r>
              <a:rPr lang="pl-PL" dirty="0" smtClean="0"/>
              <a:t>Kształtowanie </a:t>
            </a:r>
            <a:r>
              <a:rPr lang="pl-PL" b="1" dirty="0" smtClean="0">
                <a:solidFill>
                  <a:srgbClr val="D60093"/>
                </a:solidFill>
              </a:rPr>
              <a:t>samodzielności</a:t>
            </a:r>
            <a:r>
              <a:rPr lang="pl-PL" dirty="0" smtClean="0">
                <a:solidFill>
                  <a:srgbClr val="D60093"/>
                </a:solidFill>
              </a:rPr>
              <a:t> </a:t>
            </a:r>
            <a:r>
              <a:rPr lang="pl-PL" dirty="0" smtClean="0"/>
              <a:t>uczniów i </a:t>
            </a:r>
            <a:r>
              <a:rPr lang="pl-PL" b="1" dirty="0" smtClean="0">
                <a:solidFill>
                  <a:srgbClr val="D60093"/>
                </a:solidFill>
              </a:rPr>
              <a:t>autonomii</a:t>
            </a:r>
            <a:r>
              <a:rPr lang="pl-PL" b="1" dirty="0" smtClean="0"/>
              <a:t> </a:t>
            </a:r>
            <a:r>
              <a:rPr lang="pl-PL" dirty="0" smtClean="0"/>
              <a:t>w rozwijaniu znajomości słownictwa z języka angielskiego</a:t>
            </a:r>
          </a:p>
          <a:p>
            <a:pPr lvl="0"/>
            <a:r>
              <a:rPr lang="pl-PL" dirty="0" smtClean="0"/>
              <a:t>Rozwijanie umiejętności </a:t>
            </a:r>
            <a:r>
              <a:rPr lang="pl-PL" b="1" dirty="0" smtClean="0">
                <a:solidFill>
                  <a:srgbClr val="990000"/>
                </a:solidFill>
              </a:rPr>
              <a:t>prezentowania efektów własnej pracy</a:t>
            </a:r>
          </a:p>
          <a:p>
            <a:pPr lvl="0"/>
            <a:r>
              <a:rPr lang="pl-PL" dirty="0" smtClean="0"/>
              <a:t>Wykorzystanie </a:t>
            </a:r>
            <a:r>
              <a:rPr lang="pl-PL" b="1" dirty="0" smtClean="0">
                <a:solidFill>
                  <a:srgbClr val="008000"/>
                </a:solidFill>
              </a:rPr>
              <a:t>narzędzi multimedialnych</a:t>
            </a:r>
            <a:r>
              <a:rPr lang="pl-PL" dirty="0" smtClean="0">
                <a:solidFill>
                  <a:srgbClr val="008000"/>
                </a:solidFill>
              </a:rPr>
              <a:t> </a:t>
            </a:r>
            <a:r>
              <a:rPr lang="pl-PL" dirty="0" smtClean="0"/>
              <a:t>(komputer, projektor, tablica interaktywna) podczas prezentacji efektów własnej pracy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5152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pl-PL" sz="800" dirty="0" smtClean="0"/>
              <a:t>https://www.nowaera.pl/component/projektzklasa4/projekty/pokaz/90.html</a:t>
            </a:r>
            <a:endParaRPr lang="pl-PL" sz="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u="sng" dirty="0" smtClean="0"/>
              <a:t>Zastosowanie  TIK w projekcie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noFill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Broadway" pitchFamily="82" charset="0"/>
              </a:rPr>
              <a:t>działania</a:t>
            </a:r>
            <a:r>
              <a:rPr lang="pl-PL" dirty="0" smtClean="0"/>
              <a:t> – komputer, aparat fotograficzny, oprogramowanie służące obróbce plików graficznych  (np. </a:t>
            </a:r>
            <a:r>
              <a:rPr lang="pl-PL" dirty="0" err="1" smtClean="0"/>
              <a:t>Gimp</a:t>
            </a:r>
            <a:r>
              <a:rPr lang="pl-PL" dirty="0" smtClean="0"/>
              <a:t>, </a:t>
            </a:r>
            <a:r>
              <a:rPr lang="pl-PL" dirty="0" err="1" smtClean="0"/>
              <a:t>Photoshop</a:t>
            </a:r>
            <a:r>
              <a:rPr lang="pl-PL" dirty="0" smtClean="0"/>
              <a:t>) i dyskusje, komentarze – e-mail</a:t>
            </a:r>
          </a:p>
          <a:p>
            <a:pPr marL="514350" indent="-514350" algn="r">
              <a:buNone/>
            </a:pPr>
            <a:r>
              <a:rPr lang="pl-PL" dirty="0" smtClean="0">
                <a:latin typeface="Broadway" pitchFamily="82" charset="0"/>
              </a:rPr>
              <a:t>2. zarządzanie czasem, spotkania </a:t>
            </a:r>
            <a:r>
              <a:rPr lang="pl-PL" dirty="0" smtClean="0"/>
              <a:t>– terminarz (Google Kalendarz).</a:t>
            </a:r>
            <a:endParaRPr lang="pl-PL" dirty="0"/>
          </a:p>
        </p:txBody>
      </p:sp>
      <p:pic>
        <p:nvPicPr>
          <p:cNvPr id="4" name="Obraz 3" descr="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229200"/>
            <a:ext cx="1475656" cy="136815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 smtClean="0"/>
              <a:t>Wyszukano 10.11.2015 w http://blogiceo.nq.pl/thebestfrom6b/2013/03/06/narzedzia-tik/</a:t>
            </a:r>
            <a:endParaRPr lang="pl-PL" sz="800" dirty="0"/>
          </a:p>
        </p:txBody>
      </p:sp>
      <p:sp>
        <p:nvSpPr>
          <p:cNvPr id="6" name="Prostokąt 5"/>
          <p:cNvSpPr/>
          <p:nvPr/>
        </p:nvSpPr>
        <p:spPr>
          <a:xfrm>
            <a:off x="3635896" y="55892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 smtClean="0"/>
              <a:t>http://www.ceo.org.pl/pl/szkolazklasa2zero/library/wykorzystywanie-tik-w-pracy-nad-projektem</a:t>
            </a:r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08EB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dirty="0" smtClean="0">
                <a:latin typeface="Bodoni MT Black" pitchFamily="18" charset="0"/>
              </a:rPr>
              <a:t>3. wymiana informacji </a:t>
            </a:r>
            <a:r>
              <a:rPr lang="pl-PL" dirty="0" smtClean="0"/>
              <a:t>– (</a:t>
            </a:r>
            <a:r>
              <a:rPr lang="pl-PL" dirty="0" err="1" smtClean="0"/>
              <a:t>Twitter</a:t>
            </a:r>
            <a:r>
              <a:rPr lang="pl-PL" dirty="0" smtClean="0"/>
              <a:t>, </a:t>
            </a:r>
            <a:r>
              <a:rPr lang="pl-PL" dirty="0" err="1" smtClean="0"/>
              <a:t>Facebook</a:t>
            </a:r>
            <a:r>
              <a:rPr lang="pl-PL" dirty="0" smtClean="0"/>
              <a:t>),</a:t>
            </a:r>
          </a:p>
          <a:p>
            <a:pPr>
              <a:buNone/>
            </a:pPr>
            <a:r>
              <a:rPr lang="pl-PL" dirty="0" smtClean="0">
                <a:latin typeface="Bodoni MT Black" pitchFamily="18" charset="0"/>
              </a:rPr>
              <a:t>4</a:t>
            </a:r>
            <a:r>
              <a:rPr lang="pl-PL" dirty="0" smtClean="0"/>
              <a:t>. </a:t>
            </a:r>
            <a:r>
              <a:rPr lang="pl-PL" dirty="0" smtClean="0">
                <a:latin typeface="Bodoni MT Black" pitchFamily="18" charset="0"/>
              </a:rPr>
              <a:t>komunikacja</a:t>
            </a:r>
            <a:r>
              <a:rPr lang="pl-PL" dirty="0" smtClean="0"/>
              <a:t> – poczta e-mail, komunikatory, portale internetowe </a:t>
            </a:r>
          </a:p>
          <a:p>
            <a:pPr>
              <a:buNone/>
            </a:pPr>
            <a:r>
              <a:rPr lang="pl-PL" dirty="0" smtClean="0">
                <a:latin typeface="Bodoni MT Black" pitchFamily="18" charset="0"/>
              </a:rPr>
              <a:t>5. narzędzia Office</a:t>
            </a:r>
            <a:r>
              <a:rPr lang="pl-PL" dirty="0" smtClean="0"/>
              <a:t>: Word, PowerPoint, Excel do przygotowania materiałów na papierze, </a:t>
            </a:r>
            <a:r>
              <a:rPr lang="pl-PL" dirty="0" err="1" smtClean="0"/>
              <a:t>np</a:t>
            </a:r>
            <a:r>
              <a:rPr lang="pl-PL" dirty="0" smtClean="0"/>
              <a:t>, kart pracy</a:t>
            </a:r>
          </a:p>
          <a:p>
            <a:pPr>
              <a:buNone/>
            </a:pPr>
            <a:r>
              <a:rPr lang="pl-PL" b="1" dirty="0" smtClean="0">
                <a:latin typeface="Bodoni MT" pitchFamily="18" charset="0"/>
              </a:rPr>
              <a:t>6</a:t>
            </a:r>
            <a:r>
              <a:rPr lang="pl-PL" dirty="0" smtClean="0"/>
              <a:t>. </a:t>
            </a:r>
            <a:r>
              <a:rPr lang="pl-PL" b="1" dirty="0" err="1" smtClean="0">
                <a:latin typeface="Bodoni MT" pitchFamily="18" charset="0"/>
              </a:rPr>
              <a:t>Screenshoty</a:t>
            </a:r>
            <a:endParaRPr lang="pl-PL" b="1" dirty="0" smtClean="0">
              <a:latin typeface="Bodoni MT" pitchFamily="18" charset="0"/>
            </a:endParaRPr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>
            <a:off x="179512" y="57332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 smtClean="0"/>
              <a:t>http://www.ceo.org.pl/pl/szkolazklasa2zero/library/wykorzystywanie-tik-w-pracy-nad-projektem</a:t>
            </a:r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dirty="0" smtClean="0"/>
              <a:t>Efekty naszej pracy………..</a:t>
            </a:r>
            <a:endParaRPr lang="pl-PL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9E71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79651" y="1884072"/>
            <a:ext cx="3240365" cy="4321048"/>
          </a:xfrm>
        </p:spPr>
      </p:pic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4658905" y="1939269"/>
            <a:ext cx="3726276" cy="2322352"/>
          </a:xfrm>
        </p:spPr>
        <p:txBody>
          <a:bodyPr/>
          <a:lstStyle/>
          <a:p>
            <a:pPr lvl="0"/>
            <a:r>
              <a:rPr lang="pl-PL" sz="3300" dirty="0" err="1">
                <a:solidFill>
                  <a:srgbClr val="FF00CC"/>
                </a:solidFill>
              </a:rPr>
              <a:t>Look</a:t>
            </a:r>
            <a:r>
              <a:rPr lang="pl-PL" sz="3300" dirty="0">
                <a:solidFill>
                  <a:srgbClr val="FF00CC"/>
                </a:solidFill>
              </a:rPr>
              <a:t> – Spójrz, patrz</a:t>
            </a:r>
          </a:p>
          <a:p>
            <a:pPr lvl="0"/>
            <a:r>
              <a:rPr lang="pl-PL" sz="3300" dirty="0" err="1">
                <a:solidFill>
                  <a:srgbClr val="0084D1"/>
                </a:solidFill>
              </a:rPr>
              <a:t>At</a:t>
            </a:r>
            <a:r>
              <a:rPr lang="pl-PL" sz="3300" dirty="0">
                <a:solidFill>
                  <a:srgbClr val="0084D1"/>
                </a:solidFill>
              </a:rPr>
              <a:t> – w, na</a:t>
            </a:r>
          </a:p>
          <a:p>
            <a:pPr lvl="0"/>
            <a:r>
              <a:rPr lang="pl-PL" sz="3300" dirty="0">
                <a:solidFill>
                  <a:srgbClr val="000066"/>
                </a:solidFill>
              </a:rPr>
              <a:t>Me – Ja, mnie</a:t>
            </a:r>
          </a:p>
          <a:p>
            <a:pPr lvl="0"/>
            <a:endParaRPr lang="pl-PL" dirty="0"/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4698744" y="4340317"/>
            <a:ext cx="3726276" cy="2060752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3300" dirty="0" err="1">
                <a:solidFill>
                  <a:srgbClr val="FF3333"/>
                </a:solidFill>
              </a:rPr>
              <a:t>Look</a:t>
            </a:r>
            <a:r>
              <a:rPr lang="pl-PL" sz="3300" dirty="0">
                <a:solidFill>
                  <a:srgbClr val="FF3333"/>
                </a:solidFill>
              </a:rPr>
              <a:t> </a:t>
            </a:r>
            <a:r>
              <a:rPr lang="pl-PL" sz="3300" dirty="0" err="1">
                <a:solidFill>
                  <a:srgbClr val="FF3333"/>
                </a:solidFill>
              </a:rPr>
              <a:t>at</a:t>
            </a:r>
            <a:r>
              <a:rPr lang="pl-PL" sz="3300" dirty="0">
                <a:solidFill>
                  <a:srgbClr val="FF3333"/>
                </a:solidFill>
              </a:rPr>
              <a:t> me - Spójrz na </a:t>
            </a:r>
            <a:r>
              <a:rPr lang="pl-PL" sz="3300" dirty="0" smtClean="0">
                <a:solidFill>
                  <a:srgbClr val="FF3333"/>
                </a:solidFill>
              </a:rPr>
              <a:t>mnie</a:t>
            </a:r>
          </a:p>
          <a:p>
            <a:pPr lvl="0">
              <a:buNone/>
            </a:pPr>
            <a:endParaRPr lang="pl-PL" sz="1600" dirty="0" smtClean="0">
              <a:solidFill>
                <a:srgbClr val="FF3333"/>
              </a:solidFill>
            </a:endParaRPr>
          </a:p>
          <a:p>
            <a:pPr lvl="0">
              <a:buNone/>
            </a:pPr>
            <a:endParaRPr lang="pl-PL" sz="1600" dirty="0" smtClean="0">
              <a:solidFill>
                <a:srgbClr val="FF3333"/>
              </a:solidFill>
            </a:endParaRPr>
          </a:p>
          <a:p>
            <a:pPr lvl="0">
              <a:buNone/>
            </a:pPr>
            <a:r>
              <a:rPr lang="pl-PL" sz="1600" dirty="0" smtClean="0">
                <a:solidFill>
                  <a:srgbClr val="FF3333"/>
                </a:solidFill>
              </a:rPr>
              <a:t>Zdjęcie prywatne (wykonane przez P. </a:t>
            </a:r>
            <a:r>
              <a:rPr lang="pl-PL" sz="1600" dirty="0" err="1" smtClean="0">
                <a:solidFill>
                  <a:srgbClr val="FF3333"/>
                </a:solidFill>
              </a:rPr>
              <a:t>Mosiewicz</a:t>
            </a:r>
            <a:r>
              <a:rPr lang="pl-PL" sz="1600" dirty="0" smtClean="0">
                <a:solidFill>
                  <a:srgbClr val="FF3333"/>
                </a:solidFill>
              </a:rPr>
              <a:t>)</a:t>
            </a:r>
            <a:endParaRPr lang="pl-PL" sz="1600" dirty="0">
              <a:solidFill>
                <a:srgbClr val="FF33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5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101_171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217" y="685380"/>
            <a:ext cx="4049682" cy="38862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3"/>
          <p:cNvSpPr txBox="1"/>
          <p:nvPr/>
        </p:nvSpPr>
        <p:spPr>
          <a:xfrm>
            <a:off x="5225172" y="1077323"/>
            <a:ext cx="3004605" cy="5254402"/>
          </a:xfrm>
          <a:prstGeom prst="rect">
            <a:avLst/>
          </a:prstGeom>
          <a:noFill/>
          <a:ln>
            <a:noFill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defTabSz="829452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 err="1">
                <a:solidFill>
                  <a:srgbClr val="000000"/>
                </a:solidFill>
                <a:latin typeface="Calibri"/>
              </a:rPr>
              <a:t>Cotton</a:t>
            </a:r>
            <a:r>
              <a:rPr lang="pl-PL" b="1" dirty="0">
                <a:solidFill>
                  <a:srgbClr val="000000"/>
                </a:solidFill>
                <a:latin typeface="Calibri"/>
              </a:rPr>
              <a:t>-</a:t>
            </a:r>
            <a:r>
              <a:rPr lang="pl-PL" dirty="0">
                <a:solidFill>
                  <a:srgbClr val="000000"/>
                </a:solidFill>
                <a:latin typeface="Calibri"/>
              </a:rPr>
              <a:t> bawełna</a:t>
            </a:r>
          </a:p>
          <a:p>
            <a:pPr defTabSz="829452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/>
              </a:rPr>
              <a:t>Lycra-</a:t>
            </a:r>
            <a:r>
              <a:rPr lang="pl-PL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alibri"/>
              </a:rPr>
              <a:t>laykra</a:t>
            </a:r>
            <a:endParaRPr lang="pl-PL" dirty="0">
              <a:solidFill>
                <a:srgbClr val="000000"/>
              </a:solidFill>
              <a:latin typeface="Calibri"/>
            </a:endParaRPr>
          </a:p>
          <a:p>
            <a:pPr defTabSz="829452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 err="1">
                <a:solidFill>
                  <a:srgbClr val="000000"/>
                </a:solidFill>
                <a:latin typeface="Calibri"/>
              </a:rPr>
              <a:t>Machine</a:t>
            </a:r>
            <a:r>
              <a:rPr lang="pl-PL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b="1" dirty="0" err="1">
                <a:solidFill>
                  <a:srgbClr val="000000"/>
                </a:solidFill>
                <a:latin typeface="Calibri"/>
              </a:rPr>
              <a:t>wash</a:t>
            </a:r>
            <a:r>
              <a:rPr lang="pl-PL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b="1" dirty="0" err="1">
                <a:solidFill>
                  <a:srgbClr val="000000"/>
                </a:solidFill>
                <a:latin typeface="Calibri"/>
              </a:rPr>
              <a:t>warm</a:t>
            </a:r>
            <a:r>
              <a:rPr lang="pl-PL" b="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pl-PL" dirty="0">
                <a:solidFill>
                  <a:srgbClr val="000000"/>
                </a:solidFill>
                <a:latin typeface="Calibri"/>
              </a:rPr>
              <a:t>prać w pralce w wysokich temperaturach</a:t>
            </a:r>
          </a:p>
          <a:p>
            <a:pPr defTabSz="829452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/>
              </a:rPr>
              <a:t>No </a:t>
            </a:r>
            <a:r>
              <a:rPr lang="pl-PL" b="1" dirty="0" err="1">
                <a:solidFill>
                  <a:srgbClr val="000000"/>
                </a:solidFill>
                <a:latin typeface="Calibri"/>
              </a:rPr>
              <a:t>tumble</a:t>
            </a:r>
            <a:r>
              <a:rPr lang="pl-PL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b="1" dirty="0" err="1">
                <a:solidFill>
                  <a:srgbClr val="000000"/>
                </a:solidFill>
                <a:latin typeface="Calibri"/>
              </a:rPr>
              <a:t>dryer</a:t>
            </a:r>
            <a:r>
              <a:rPr lang="pl-PL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dirty="0">
                <a:solidFill>
                  <a:srgbClr val="000000"/>
                </a:solidFill>
                <a:latin typeface="Calibri"/>
              </a:rPr>
              <a:t>– nie suszyć w suszarkach </a:t>
            </a:r>
            <a:r>
              <a:rPr lang="pl-PL" dirty="0" smtClean="0">
                <a:solidFill>
                  <a:srgbClr val="000000"/>
                </a:solidFill>
                <a:latin typeface="Calibri"/>
              </a:rPr>
              <a:t>bębnowych</a:t>
            </a:r>
          </a:p>
          <a:p>
            <a:pPr defTabSz="829452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 smtClean="0">
              <a:solidFill>
                <a:srgbClr val="000000"/>
              </a:solidFill>
              <a:latin typeface="Calibri"/>
            </a:endParaRPr>
          </a:p>
          <a:p>
            <a:pPr defTabSz="829452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200" dirty="0" smtClean="0">
                <a:solidFill>
                  <a:srgbClr val="000000"/>
                </a:solidFill>
                <a:latin typeface="Calibri"/>
              </a:rPr>
              <a:t>Zdjęcie prywatne (wykonane przez Magdalenę Ziółkowsk</a:t>
            </a:r>
            <a:r>
              <a:rPr lang="pl-PL" sz="1200" dirty="0" smtClean="0">
                <a:solidFill>
                  <a:srgbClr val="000000"/>
                </a:solidFill>
                <a:latin typeface="Calibri"/>
              </a:rPr>
              <a:t>ą)</a:t>
            </a:r>
            <a:endParaRPr lang="pl-PL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553</Words>
  <Application>Microsoft Office PowerPoint</Application>
  <PresentationFormat>Pokaz na ekranie (4:3)</PresentationFormat>
  <Paragraphs>141</Paragraphs>
  <Slides>19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Projekt edukacyjny  „Szkoła z klasą 2.0” </vt:lpstr>
      <vt:lpstr>Topics:</vt:lpstr>
      <vt:lpstr>Slajd 3</vt:lpstr>
      <vt:lpstr>CELE SZCZEGÓŁOWE: </vt:lpstr>
      <vt:lpstr>Zastosowanie  TIK w projekcie </vt:lpstr>
      <vt:lpstr>Slajd 6</vt:lpstr>
      <vt:lpstr>Slajd 7</vt:lpstr>
      <vt:lpstr>Slajd 8</vt:lpstr>
      <vt:lpstr>Slajd 9</vt:lpstr>
      <vt:lpstr>Slajd 10</vt:lpstr>
      <vt:lpstr>1info=infor-macja  2fav favourite = ulubione  3back = powrót  Zdęcie prywatne (wyk. Michał Płomiński) </vt:lpstr>
      <vt:lpstr>Zdjęcie klawiatury (wyk. Jakub Jadach) 1 tab tab key = klawisz tabulacji 2 Caps lock = caps (j.ang.- duże litery)  klawisz włączający pisanie wielkimi literami (kapitalikami) 3 ctrl Control  = kontrola  4 Enter (j.ang.- wejść, wchodzić, zapisywać…)= key approval - klawisz akceptacji  key- klaisz, klucz /  aprroval - zatwierdzenie </vt:lpstr>
      <vt:lpstr>Slajd 13</vt:lpstr>
      <vt:lpstr>Kinder chocolate</vt:lpstr>
      <vt:lpstr>Slajd 15</vt:lpstr>
      <vt:lpstr>Slajd 16</vt:lpstr>
      <vt:lpstr>Slajd 17</vt:lpstr>
      <vt:lpstr>Slajd 18</vt:lpstr>
      <vt:lpstr>Slajd 19</vt:lpstr>
    </vt:vector>
  </TitlesOfParts>
  <Company>D-O-M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edukacyjny  „Szkoła z klasą 2.0” </dc:title>
  <dc:creator>KASZOWSKI</dc:creator>
  <cp:lastModifiedBy>DJ CARAZZ</cp:lastModifiedBy>
  <cp:revision>21</cp:revision>
  <dcterms:created xsi:type="dcterms:W3CDTF">2016-02-14T20:48:19Z</dcterms:created>
  <dcterms:modified xsi:type="dcterms:W3CDTF">2016-04-26T20:07:40Z</dcterms:modified>
</cp:coreProperties>
</file>