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221E02-25CB-4963-84BC-0813985E7D90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2016-05-23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19256" cy="2657450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Bookman Old Style" pitchFamily="18" charset="0"/>
              </a:rPr>
              <a:t>E</a:t>
            </a:r>
            <a:r>
              <a:rPr lang="pl-PL" b="1" dirty="0" smtClean="0">
                <a:latin typeface="Bookman Old Style" pitchFamily="18" charset="0"/>
              </a:rPr>
              <a:t>ksperymentujemy i odkrywamy –</a:t>
            </a:r>
            <a:br>
              <a:rPr lang="pl-PL" b="1" dirty="0" smtClean="0">
                <a:latin typeface="Bookman Old Style" pitchFamily="18" charset="0"/>
              </a:rPr>
            </a:br>
            <a:r>
              <a:rPr lang="pl-PL" b="1" dirty="0" smtClean="0">
                <a:latin typeface="Bookman Old Style" pitchFamily="18" charset="0"/>
              </a:rPr>
              <a:t>radość </a:t>
            </a:r>
            <a:r>
              <a:rPr lang="pl-PL" b="1" dirty="0" smtClean="0">
                <a:latin typeface="Bookman Old Style" pitchFamily="18" charset="0"/>
              </a:rPr>
              <a:t>wielką z tego mamy.</a:t>
            </a:r>
            <a:endParaRPr lang="pl-PL" b="1" dirty="0">
              <a:latin typeface="Bookman Old Style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924944"/>
            <a:ext cx="8147248" cy="3529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000" b="1" i="1" dirty="0" smtClean="0">
                <a:latin typeface="Bookman Old Style" pitchFamily="18" charset="0"/>
              </a:rPr>
              <a:t>Odkrywaj, </a:t>
            </a:r>
          </a:p>
          <a:p>
            <a:pPr>
              <a:buNone/>
            </a:pPr>
            <a:r>
              <a:rPr lang="pl-PL" sz="4000" b="1" i="1" dirty="0" smtClean="0">
                <a:latin typeface="Bookman Old Style" pitchFamily="18" charset="0"/>
              </a:rPr>
              <a:t>e</a:t>
            </a:r>
            <a:r>
              <a:rPr lang="pl-PL" sz="4000" b="1" i="1" dirty="0" smtClean="0">
                <a:latin typeface="Bookman Old Style" pitchFamily="18" charset="0"/>
              </a:rPr>
              <a:t>ksperymentuj, </a:t>
            </a:r>
          </a:p>
          <a:p>
            <a:pPr>
              <a:buNone/>
            </a:pPr>
            <a:r>
              <a:rPr lang="pl-PL" sz="4000" b="1" i="1" dirty="0" smtClean="0">
                <a:latin typeface="Bookman Old Style" pitchFamily="18" charset="0"/>
              </a:rPr>
              <a:t>d</a:t>
            </a:r>
            <a:r>
              <a:rPr lang="pl-PL" sz="4000" b="1" i="1" dirty="0" smtClean="0">
                <a:latin typeface="Bookman Old Style" pitchFamily="18" charset="0"/>
              </a:rPr>
              <a:t>ociekaj!</a:t>
            </a:r>
            <a:endParaRPr lang="pl-PL" sz="4000" b="1" i="1" dirty="0"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780928"/>
            <a:ext cx="2448272" cy="333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208912" cy="605011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Zajęcia, na których uczniowie mogą</a:t>
            </a: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samodzielnie wykonywać</a:t>
            </a: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doświadczenia, eksperymenty</a:t>
            </a: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kształcą </a:t>
            </a:r>
            <a:r>
              <a:rPr lang="pl-PL" b="1" i="1" dirty="0" smtClean="0">
                <a:latin typeface="Bookman Old Style" pitchFamily="18" charset="0"/>
              </a:rPr>
              <a:t>kreatywność, </a:t>
            </a:r>
            <a:r>
              <a:rPr lang="pl-PL" b="1" i="1" dirty="0" smtClean="0">
                <a:latin typeface="Bookman Old Style" pitchFamily="18" charset="0"/>
              </a:rPr>
              <a:t>rozbudzają</a:t>
            </a:r>
            <a:endParaRPr lang="pl-PL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wyobraźnię </a:t>
            </a:r>
            <a:r>
              <a:rPr lang="pl-PL" b="1" i="1" dirty="0" smtClean="0">
                <a:latin typeface="Bookman Old Style" pitchFamily="18" charset="0"/>
              </a:rPr>
              <a:t> oraz  umiejętność </a:t>
            </a:r>
            <a:endParaRPr lang="pl-PL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wyciągania </a:t>
            </a:r>
            <a:r>
              <a:rPr lang="pl-PL" b="1" i="1" dirty="0" smtClean="0">
                <a:latin typeface="Bookman Old Style" pitchFamily="18" charset="0"/>
              </a:rPr>
              <a:t>odpowiednich wniosków </a:t>
            </a:r>
            <a:r>
              <a:rPr lang="pl-PL" b="1" i="1" dirty="0" smtClean="0">
                <a:latin typeface="Bookman Old Style" pitchFamily="18" charset="0"/>
              </a:rPr>
              <a:t>i </a:t>
            </a: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formułowania </a:t>
            </a:r>
            <a:r>
              <a:rPr lang="pl-PL" b="1" i="1" dirty="0" smtClean="0">
                <a:latin typeface="Bookman Old Style" pitchFamily="18" charset="0"/>
              </a:rPr>
              <a:t>odpowiedzi. </a:t>
            </a:r>
            <a:endParaRPr lang="pl-PL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Lekcja ta była okazją </a:t>
            </a:r>
            <a:r>
              <a:rPr lang="pl-PL" b="1" i="1" dirty="0" smtClean="0">
                <a:latin typeface="Bookman Old Style" pitchFamily="18" charset="0"/>
              </a:rPr>
              <a:t>do rozwijania u </a:t>
            </a:r>
            <a:endParaRPr lang="pl-PL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uczniów </a:t>
            </a:r>
            <a:r>
              <a:rPr lang="pl-PL" b="1" i="1" dirty="0" smtClean="0">
                <a:latin typeface="Bookman Old Style" pitchFamily="18" charset="0"/>
              </a:rPr>
              <a:t>aktywności i zaangażowania w </a:t>
            </a:r>
            <a:endParaRPr lang="pl-PL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uczenie </a:t>
            </a:r>
            <a:r>
              <a:rPr lang="pl-PL" b="1" i="1" dirty="0" smtClean="0">
                <a:latin typeface="Bookman Old Style" pitchFamily="18" charset="0"/>
              </a:rPr>
              <a:t>się,  a także umiejętności </a:t>
            </a:r>
            <a:endParaRPr lang="pl-PL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związanych </a:t>
            </a:r>
            <a:r>
              <a:rPr lang="pl-PL" b="1" i="1" dirty="0" smtClean="0">
                <a:latin typeface="Bookman Old Style" pitchFamily="18" charset="0"/>
              </a:rPr>
              <a:t>z samodzielnym </a:t>
            </a:r>
            <a:r>
              <a:rPr lang="pl-PL" b="1" i="1" dirty="0" smtClean="0">
                <a:latin typeface="Bookman Old Style" pitchFamily="18" charset="0"/>
              </a:rPr>
              <a:t>myśleniem </a:t>
            </a: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oraz podejmowaniem </a:t>
            </a:r>
            <a:r>
              <a:rPr lang="pl-PL" b="1" i="1" dirty="0" smtClean="0">
                <a:latin typeface="Bookman Old Style" pitchFamily="18" charset="0"/>
              </a:rPr>
              <a:t>rozsądnego </a:t>
            </a:r>
            <a:endParaRPr lang="pl-PL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ryzyka przy </a:t>
            </a:r>
            <a:r>
              <a:rPr lang="pl-PL" b="1" i="1" dirty="0" smtClean="0">
                <a:latin typeface="Bookman Old Style" pitchFamily="18" charset="0"/>
              </a:rPr>
              <a:t>doborze </a:t>
            </a:r>
            <a:r>
              <a:rPr lang="pl-PL" b="1" i="1" dirty="0" smtClean="0">
                <a:latin typeface="Bookman Old Style" pitchFamily="18" charset="0"/>
              </a:rPr>
              <a:t>rodzaju</a:t>
            </a: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doświadczenia</a:t>
            </a:r>
            <a:r>
              <a:rPr lang="pl-PL" b="1" i="1" dirty="0" smtClean="0">
                <a:latin typeface="Bookman Old Style" pitchFamily="18" charset="0"/>
              </a:rPr>
              <a:t>.  </a:t>
            </a:r>
          </a:p>
          <a:p>
            <a:endParaRPr lang="pl-PL" b="1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>
                <a:latin typeface="Bookman Old Style" pitchFamily="18" charset="0"/>
              </a:rPr>
              <a:t>Uczniowie po zakończonych zajęciach </a:t>
            </a:r>
            <a:r>
              <a:rPr lang="pl-PL" i="1" dirty="0" smtClean="0">
                <a:latin typeface="Bookman Old Style" pitchFamily="18" charset="0"/>
              </a:rPr>
              <a:t>dowiedzieli </a:t>
            </a:r>
            <a:r>
              <a:rPr lang="pl-PL" i="1" dirty="0" smtClean="0">
                <a:latin typeface="Bookman Old Style" pitchFamily="18" charset="0"/>
              </a:rPr>
              <a:t>się min</a:t>
            </a:r>
            <a:r>
              <a:rPr lang="pl-PL" dirty="0" smtClean="0"/>
              <a:t>.: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i="1" dirty="0" smtClean="0">
                <a:latin typeface="Bookman Old Style" pitchFamily="18" charset="0"/>
              </a:rPr>
              <a:t>kiedy </a:t>
            </a:r>
            <a:r>
              <a:rPr lang="pl-PL" i="1" dirty="0" smtClean="0">
                <a:latin typeface="Bookman Old Style" pitchFamily="18" charset="0"/>
              </a:rPr>
              <a:t>jajko może pływać na powierzchni wody (</a:t>
            </a:r>
            <a:r>
              <a:rPr lang="pl-PL" i="1" dirty="0" smtClean="0">
                <a:latin typeface="Bookman Old Style" pitchFamily="18" charset="0"/>
              </a:rPr>
              <a:t>utrwalili </a:t>
            </a:r>
            <a:r>
              <a:rPr lang="pl-PL" i="1" dirty="0" smtClean="0">
                <a:latin typeface="Bookman Old Style" pitchFamily="18" charset="0"/>
              </a:rPr>
              <a:t>pojęcia związane z </a:t>
            </a:r>
            <a:r>
              <a:rPr lang="pl-PL" i="1" dirty="0" smtClean="0">
                <a:latin typeface="Bookman Old Style" pitchFamily="18" charset="0"/>
              </a:rPr>
              <a:t>pływalnością </a:t>
            </a:r>
            <a:r>
              <a:rPr lang="pl-PL" i="1" dirty="0" smtClean="0">
                <a:latin typeface="Bookman Old Style" pitchFamily="18" charset="0"/>
              </a:rPr>
              <a:t>ciał),</a:t>
            </a:r>
          </a:p>
          <a:p>
            <a:r>
              <a:rPr lang="pl-PL" i="1" dirty="0" smtClean="0">
                <a:latin typeface="Bookman Old Style" pitchFamily="18" charset="0"/>
              </a:rPr>
              <a:t>że </a:t>
            </a:r>
            <a:r>
              <a:rPr lang="pl-PL" i="1" dirty="0" smtClean="0">
                <a:latin typeface="Bookman Old Style" pitchFamily="18" charset="0"/>
              </a:rPr>
              <a:t>styropian w dużej części składa się z powietrza,</a:t>
            </a:r>
          </a:p>
          <a:p>
            <a:r>
              <a:rPr lang="pl-PL" i="1" dirty="0" smtClean="0">
                <a:latin typeface="Bookman Old Style" pitchFamily="18" charset="0"/>
              </a:rPr>
              <a:t>że </a:t>
            </a:r>
            <a:r>
              <a:rPr lang="pl-PL" i="1" dirty="0" smtClean="0">
                <a:latin typeface="Bookman Old Style" pitchFamily="18" charset="0"/>
              </a:rPr>
              <a:t>powietrze jest  lżejsze od płynów,</a:t>
            </a:r>
          </a:p>
          <a:p>
            <a:r>
              <a:rPr lang="pl-PL" i="1" dirty="0" smtClean="0">
                <a:latin typeface="Bookman Old Style" pitchFamily="18" charset="0"/>
              </a:rPr>
              <a:t>że </a:t>
            </a:r>
            <a:r>
              <a:rPr lang="pl-PL" i="1" dirty="0" smtClean="0">
                <a:latin typeface="Bookman Old Style" pitchFamily="18" charset="0"/>
              </a:rPr>
              <a:t>olej jest lżejszy od wody i dlatego unosi się na jej powierzchni  (</a:t>
            </a:r>
            <a:r>
              <a:rPr lang="pl-PL" i="1" dirty="0" smtClean="0">
                <a:latin typeface="Bookman Old Style" pitchFamily="18" charset="0"/>
              </a:rPr>
              <a:t>utrwalenie pojęcia </a:t>
            </a:r>
            <a:r>
              <a:rPr lang="pl-PL" i="1" dirty="0" smtClean="0">
                <a:latin typeface="Bookman Old Style" pitchFamily="18" charset="0"/>
              </a:rPr>
              <a:t>gęstości cieczy),</a:t>
            </a:r>
          </a:p>
          <a:p>
            <a:r>
              <a:rPr lang="pl-PL" i="1" dirty="0" smtClean="0">
                <a:latin typeface="Bookman Old Style" pitchFamily="18" charset="0"/>
              </a:rPr>
              <a:t>że </a:t>
            </a:r>
            <a:r>
              <a:rPr lang="pl-PL" i="1" dirty="0" smtClean="0">
                <a:latin typeface="Bookman Old Style" pitchFamily="18" charset="0"/>
              </a:rPr>
              <a:t>detergenty rozbijają (osłabiają)oddziaływanie pomiędzy drobinami tłuszczu,</a:t>
            </a:r>
          </a:p>
          <a:p>
            <a:r>
              <a:rPr lang="pl-PL" i="1" dirty="0" smtClean="0">
                <a:latin typeface="Bookman Old Style" pitchFamily="18" charset="0"/>
              </a:rPr>
              <a:t>jak </a:t>
            </a:r>
            <a:r>
              <a:rPr lang="pl-PL" i="1" dirty="0" smtClean="0">
                <a:latin typeface="Bookman Old Style" pitchFamily="18" charset="0"/>
              </a:rPr>
              <a:t>działa podnośnik </a:t>
            </a:r>
            <a:r>
              <a:rPr lang="pl-PL" i="1" dirty="0" smtClean="0">
                <a:latin typeface="Bookman Old Style" pitchFamily="18" charset="0"/>
              </a:rPr>
              <a:t>pneumatyczny (wodny),</a:t>
            </a:r>
            <a:endParaRPr lang="pl-PL" i="1" dirty="0" smtClean="0">
              <a:latin typeface="Bookman Old Style" pitchFamily="18" charset="0"/>
            </a:endParaRPr>
          </a:p>
          <a:p>
            <a:r>
              <a:rPr lang="pl-PL" i="1" dirty="0" smtClean="0">
                <a:latin typeface="Bookman Old Style" pitchFamily="18" charset="0"/>
              </a:rPr>
              <a:t>że </a:t>
            </a:r>
            <a:r>
              <a:rPr lang="pl-PL" i="1" dirty="0" smtClean="0">
                <a:latin typeface="Bookman Old Style" pitchFamily="18" charset="0"/>
              </a:rPr>
              <a:t>pęcherzyk powierza we wnętrzu „nurka” unosi go w wodzie,</a:t>
            </a:r>
          </a:p>
          <a:p>
            <a:r>
              <a:rPr lang="pl-PL" i="1" dirty="0" smtClean="0">
                <a:latin typeface="Bookman Old Style" pitchFamily="18" charset="0"/>
              </a:rPr>
              <a:t>że </a:t>
            </a:r>
            <a:r>
              <a:rPr lang="pl-PL" i="1" dirty="0" smtClean="0">
                <a:latin typeface="Bookman Old Style" pitchFamily="18" charset="0"/>
              </a:rPr>
              <a:t>nacisk wywierany przez wodę na pęcherzyk powietrza wewnątrz nurka  sprawia, że on pływa.</a:t>
            </a:r>
          </a:p>
          <a:p>
            <a:endParaRPr lang="pl-PL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i="1" dirty="0" smtClean="0">
                <a:latin typeface="Bookman Old Style" pitchFamily="18" charset="0"/>
              </a:rPr>
              <a:t>Eksperymentujemy i odkrywamy</a:t>
            </a:r>
            <a:endParaRPr lang="pl-PL" sz="3600" b="1" i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pl-PL" i="1" dirty="0" smtClean="0">
                <a:latin typeface="Bookman Old Style" pitchFamily="18" charset="0"/>
              </a:rPr>
              <a:t>W zajecie wzięła grupa</a:t>
            </a:r>
          </a:p>
          <a:p>
            <a:pPr>
              <a:buNone/>
            </a:pPr>
            <a:r>
              <a:rPr lang="pl-PL" i="1" dirty="0" smtClean="0">
                <a:latin typeface="Bookman Old Style" pitchFamily="18" charset="0"/>
              </a:rPr>
              <a:t>II z klasy VI a</a:t>
            </a:r>
          </a:p>
          <a:p>
            <a:pPr>
              <a:buNone/>
            </a:pPr>
            <a:r>
              <a:rPr lang="pl-PL" i="1" dirty="0" smtClean="0">
                <a:latin typeface="Bookman Old Style" pitchFamily="18" charset="0"/>
              </a:rPr>
              <a:t>Do zajęcia </a:t>
            </a:r>
          </a:p>
          <a:p>
            <a:pPr>
              <a:buNone/>
            </a:pPr>
            <a:r>
              <a:rPr lang="pl-PL" i="1" dirty="0" smtClean="0">
                <a:latin typeface="Bookman Old Style" pitchFamily="18" charset="0"/>
              </a:rPr>
              <a:t>przygotowali się dużo </a:t>
            </a:r>
          </a:p>
          <a:p>
            <a:pPr>
              <a:buNone/>
            </a:pPr>
            <a:r>
              <a:rPr lang="pl-PL" i="1" dirty="0" smtClean="0">
                <a:latin typeface="Bookman Old Style" pitchFamily="18" charset="0"/>
              </a:rPr>
              <a:t>w</a:t>
            </a:r>
            <a:r>
              <a:rPr lang="pl-PL" i="1" dirty="0" smtClean="0">
                <a:latin typeface="Bookman Old Style" pitchFamily="18" charset="0"/>
              </a:rPr>
              <a:t>cześniej. </a:t>
            </a:r>
          </a:p>
          <a:p>
            <a:pPr>
              <a:buNone/>
            </a:pPr>
            <a:r>
              <a:rPr lang="pl-PL" i="1" dirty="0" smtClean="0">
                <a:latin typeface="Bookman Old Style" pitchFamily="18" charset="0"/>
              </a:rPr>
              <a:t>Wspólnie nauczycielem </a:t>
            </a:r>
          </a:p>
          <a:p>
            <a:pPr>
              <a:buNone/>
            </a:pPr>
            <a:r>
              <a:rPr lang="pl-PL" i="1" dirty="0" smtClean="0">
                <a:latin typeface="Bookman Old Style" pitchFamily="18" charset="0"/>
              </a:rPr>
              <a:t>k</a:t>
            </a:r>
            <a:r>
              <a:rPr lang="pl-PL" i="1" dirty="0" smtClean="0">
                <a:latin typeface="Bookman Old Style" pitchFamily="18" charset="0"/>
              </a:rPr>
              <a:t>onsultowali </a:t>
            </a:r>
          </a:p>
          <a:p>
            <a:pPr>
              <a:buNone/>
            </a:pPr>
            <a:r>
              <a:rPr lang="pl-PL" i="1" dirty="0" smtClean="0">
                <a:latin typeface="Bookman Old Style" pitchFamily="18" charset="0"/>
              </a:rPr>
              <a:t>wykonanie </a:t>
            </a:r>
          </a:p>
          <a:p>
            <a:pPr>
              <a:buNone/>
            </a:pPr>
            <a:r>
              <a:rPr lang="pl-PL" i="1" dirty="0" smtClean="0">
                <a:latin typeface="Bookman Old Style" pitchFamily="18" charset="0"/>
              </a:rPr>
              <a:t>i dobór doświadczeń.</a:t>
            </a:r>
            <a:endParaRPr lang="pl-PL" i="1" dirty="0">
              <a:latin typeface="Bookman Old Style" pitchFamily="18" charset="0"/>
            </a:endParaRPr>
          </a:p>
        </p:txBody>
      </p:sp>
      <p:pic>
        <p:nvPicPr>
          <p:cNvPr id="2050" name="Picture 2" descr="C:\Users\Janek\Gosia\szkoła z klasą0.2\doświadczenia 2\IMAG085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843553"/>
            <a:ext cx="4038600" cy="2283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smtClean="0">
                <a:latin typeface="Bookman Old Style" pitchFamily="18" charset="0"/>
              </a:rPr>
              <a:t>Doświadczenia zostały udokumentowane jako filmy</a:t>
            </a:r>
            <a:endParaRPr lang="pl-PL" i="1" dirty="0">
              <a:latin typeface="Bookman Old Style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48880"/>
            <a:ext cx="2520280" cy="420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573016"/>
            <a:ext cx="1793957" cy="296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149080"/>
            <a:ext cx="136815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725144"/>
            <a:ext cx="1008112" cy="18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620688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 smtClean="0"/>
              <a:t> 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9224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3200" b="1" i="1" dirty="0" smtClean="0">
                <a:latin typeface="Book Antiqua" pitchFamily="18" charset="0"/>
              </a:rPr>
              <a:t>Lekcje, na których uczniowie mogą </a:t>
            </a:r>
          </a:p>
          <a:p>
            <a:pPr>
              <a:buNone/>
            </a:pPr>
            <a:r>
              <a:rPr lang="pl-PL" sz="3200" b="1" i="1" dirty="0" smtClean="0">
                <a:latin typeface="Book Antiqua" pitchFamily="18" charset="0"/>
              </a:rPr>
              <a:t>przeprowadzać doświadczenia to formy </a:t>
            </a:r>
          </a:p>
          <a:p>
            <a:pPr>
              <a:buNone/>
            </a:pPr>
            <a:r>
              <a:rPr lang="pl-PL" sz="3200" b="1" i="1" dirty="0" smtClean="0">
                <a:latin typeface="Book Antiqua" pitchFamily="18" charset="0"/>
              </a:rPr>
              <a:t>aktywności skłaniające </a:t>
            </a:r>
            <a:r>
              <a:rPr lang="pl-PL" sz="3200" b="1" i="1" dirty="0" smtClean="0">
                <a:latin typeface="Book Antiqua" pitchFamily="18" charset="0"/>
              </a:rPr>
              <a:t>uczniów do </a:t>
            </a:r>
            <a:endParaRPr lang="pl-PL" sz="32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pl-PL" sz="3200" b="1" i="1" dirty="0" smtClean="0">
                <a:latin typeface="Book Antiqua" pitchFamily="18" charset="0"/>
              </a:rPr>
              <a:t>poszukiwań</a:t>
            </a:r>
            <a:r>
              <a:rPr lang="pl-PL" sz="3200" b="1" i="1" dirty="0" smtClean="0">
                <a:latin typeface="Book Antiqua" pitchFamily="18" charset="0"/>
              </a:rPr>
              <a:t>. </a:t>
            </a:r>
            <a:endParaRPr lang="pl-PL" sz="32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pl-PL" sz="3200" b="1" i="1" dirty="0" smtClean="0">
                <a:latin typeface="Book Antiqua" pitchFamily="18" charset="0"/>
              </a:rPr>
              <a:t>W </a:t>
            </a:r>
            <a:r>
              <a:rPr lang="pl-PL" sz="3200" b="1" i="1" dirty="0" smtClean="0">
                <a:latin typeface="Book Antiqua" pitchFamily="18" charset="0"/>
              </a:rPr>
              <a:t>myśl słów Konfucjusza: „ Powiedz mi, a </a:t>
            </a:r>
            <a:endParaRPr lang="pl-PL" sz="32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pl-PL" sz="3200" b="1" i="1" dirty="0" smtClean="0">
                <a:latin typeface="Book Antiqua" pitchFamily="18" charset="0"/>
              </a:rPr>
              <a:t>zapomnę</a:t>
            </a:r>
            <a:r>
              <a:rPr lang="pl-PL" sz="3200" b="1" i="1" dirty="0" smtClean="0">
                <a:latin typeface="Book Antiqua" pitchFamily="18" charset="0"/>
              </a:rPr>
              <a:t>. Pokaż mi, a zapamiętam. </a:t>
            </a:r>
            <a:endParaRPr lang="pl-PL" sz="32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pl-PL" sz="3200" b="1" i="1" dirty="0" smtClean="0">
                <a:latin typeface="Book Antiqua" pitchFamily="18" charset="0"/>
              </a:rPr>
              <a:t>Pozwól </a:t>
            </a:r>
            <a:r>
              <a:rPr lang="pl-PL" sz="3200" b="1" i="1" dirty="0" smtClean="0">
                <a:latin typeface="Book Antiqua" pitchFamily="18" charset="0"/>
              </a:rPr>
              <a:t>mi zrobić, a zrozumiem” </a:t>
            </a:r>
            <a:endParaRPr lang="pl-PL" sz="3200" i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i="1" dirty="0" smtClean="0">
                <a:latin typeface="Bookman Old Style" pitchFamily="18" charset="0"/>
              </a:rPr>
              <a:t/>
            </a:r>
            <a:br>
              <a:rPr lang="pl-PL" sz="3600" b="1" i="1" dirty="0" smtClean="0">
                <a:latin typeface="Bookman Old Style" pitchFamily="18" charset="0"/>
              </a:rPr>
            </a:br>
            <a:r>
              <a:rPr lang="pl-PL" sz="3600" b="1" i="1" dirty="0" smtClean="0">
                <a:latin typeface="Bookman Old Style" pitchFamily="18" charset="0"/>
              </a:rPr>
              <a:t>Eksperymentujemy </a:t>
            </a:r>
            <a:r>
              <a:rPr lang="pl-PL" sz="3600" b="1" i="1" dirty="0" smtClean="0">
                <a:latin typeface="Bookman Old Style" pitchFamily="18" charset="0"/>
              </a:rPr>
              <a:t>i odkrywamy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Dziękuję </a:t>
            </a:r>
          </a:p>
          <a:p>
            <a:pPr>
              <a:buNone/>
            </a:pPr>
            <a:r>
              <a:rPr lang="pl-PL" b="1" i="1" dirty="0" smtClean="0">
                <a:latin typeface="Bookman Old Style" pitchFamily="18" charset="0"/>
              </a:rPr>
              <a:t>Bernarda </a:t>
            </a:r>
            <a:r>
              <a:rPr lang="pl-PL" b="1" i="1" dirty="0" err="1" smtClean="0">
                <a:latin typeface="Bookman Old Style" pitchFamily="18" charset="0"/>
              </a:rPr>
              <a:t>Mormul</a:t>
            </a:r>
            <a:r>
              <a:rPr lang="pl-PL" b="1" i="1" dirty="0" smtClean="0">
                <a:latin typeface="Bookman Old Style" pitchFamily="18" charset="0"/>
              </a:rPr>
              <a:t>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356992"/>
            <a:ext cx="2249785" cy="285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</TotalTime>
  <Words>118</Words>
  <Application>Microsoft Office PowerPoint</Application>
  <PresentationFormat>Pokaz na ekranie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Energetyczny</vt:lpstr>
      <vt:lpstr>Eksperymentujemy i odkrywamy – radość wielką z tego mamy.</vt:lpstr>
      <vt:lpstr>Slajd 2</vt:lpstr>
      <vt:lpstr>Uczniowie po zakończonych zajęciach dowiedzieli się min.:</vt:lpstr>
      <vt:lpstr>Eksperymentujemy i odkrywamy</vt:lpstr>
      <vt:lpstr>Doświadczenia zostały udokumentowane jako filmy</vt:lpstr>
      <vt:lpstr>Slajd 6</vt:lpstr>
      <vt:lpstr> Eksperymentujemy i odkrywamy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Janek</dc:creator>
  <cp:lastModifiedBy>Janek</cp:lastModifiedBy>
  <cp:revision>9</cp:revision>
  <dcterms:created xsi:type="dcterms:W3CDTF">2016-05-23T18:23:47Z</dcterms:created>
  <dcterms:modified xsi:type="dcterms:W3CDTF">2016-05-23T19:15:04Z</dcterms:modified>
</cp:coreProperties>
</file>