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0013-31F2-4BA5-BB8D-B21EAB023635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F76D-842A-41BC-8EA6-08B4C60D55F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    Kalendarzowa wiosna rozpoczyna się </a:t>
            </a:r>
            <a:endParaRPr lang="pl-PL" b="1" dirty="0" smtClean="0"/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21 </a:t>
            </a:r>
            <a:r>
              <a:rPr lang="pl-PL" b="1" dirty="0" smtClean="0">
                <a:solidFill>
                  <a:srgbClr val="00B050"/>
                </a:solidFill>
              </a:rPr>
              <a:t>marca</a:t>
            </a:r>
            <a:r>
              <a:rPr lang="pl-PL" b="1" dirty="0" smtClean="0"/>
              <a:t>. Właśnie tego dnia dzień i noc są równej długości. Żegnamy zimę, której symbolem jest marzanna wrzucona do wody.</a:t>
            </a:r>
            <a:br>
              <a:rPr lang="pl-PL" b="1" dirty="0" smtClean="0"/>
            </a:br>
            <a:endParaRPr lang="pl-PL" dirty="0"/>
          </a:p>
        </p:txBody>
      </p:sp>
      <p:pic>
        <p:nvPicPr>
          <p:cNvPr id="4" name="Obraz 3" descr="Znalezione obrazy dla zapytania witamy wiosn&amp;eogon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42"/>
            <a:ext cx="535305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64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36433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    Rośliny </a:t>
            </a:r>
            <a:r>
              <a:rPr lang="pl-PL" b="1" dirty="0"/>
              <a:t>zwiastujące wiosnę:</a:t>
            </a:r>
            <a:endParaRPr lang="pl-PL" dirty="0"/>
          </a:p>
          <a:p>
            <a:r>
              <a:rPr lang="pl-PL" b="1" dirty="0" smtClean="0"/>
              <a:t>Przebiśniegi </a:t>
            </a:r>
            <a:endParaRPr lang="pl-PL" dirty="0"/>
          </a:p>
          <a:p>
            <a:pPr>
              <a:buNone/>
            </a:pPr>
            <a:r>
              <a:rPr lang="pl-PL" b="1" dirty="0" smtClean="0"/>
              <a:t>    Kiedy </a:t>
            </a:r>
            <a:r>
              <a:rPr lang="pl-PL" b="1" dirty="0"/>
              <a:t>w lutym powoli zaczynają topnieć śniegi, jej małe, białe kwiatki na przekór wszystkiemu przebijają się przez resztki śniegu i wyciągają łodyżki w poszukiwaniu pierwszych, ciepłych promieni słońca, po czym kwitną nieprzerwanie aż do marca lub kwietnia, mimo iż pogoda w tym okresie bywa wyjątkowo kapryśna.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 descr="Znalezione obrazy dla zapytania przebisnieg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000504"/>
            <a:ext cx="450059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2718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285729"/>
            <a:ext cx="8229600" cy="3357585"/>
          </a:xfrm>
        </p:spPr>
        <p:txBody>
          <a:bodyPr/>
          <a:lstStyle/>
          <a:p>
            <a:r>
              <a:rPr lang="pl-PL" b="1" dirty="0"/>
              <a:t>Krokus </a:t>
            </a:r>
            <a:r>
              <a:rPr lang="pl-PL" b="1" dirty="0" smtClean="0"/>
              <a:t>…</a:t>
            </a:r>
            <a:endParaRPr lang="pl-PL" dirty="0"/>
          </a:p>
          <a:p>
            <a:pPr>
              <a:buNone/>
            </a:pPr>
            <a:r>
              <a:rPr lang="pl-PL" b="1" dirty="0" smtClean="0"/>
              <a:t>    Wieloletnia </a:t>
            </a:r>
            <a:r>
              <a:rPr lang="pl-PL" b="1" dirty="0"/>
              <a:t>roślina bulwiasta, zimująca w gruncie. Liście trawiaste, wąskie, z szarymi lub białymi, podłużnymi paskami, kwiaty duże, kielichowate o miodowym zapachu. Owoc- mieszek.</a:t>
            </a:r>
            <a:endParaRPr lang="pl-PL" dirty="0"/>
          </a:p>
          <a:p>
            <a:endParaRPr lang="pl-PL" dirty="0"/>
          </a:p>
        </p:txBody>
      </p:sp>
      <p:pic>
        <p:nvPicPr>
          <p:cNvPr id="5" name="Obraz 4" descr="Podobny obraz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643314"/>
            <a:ext cx="507209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798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38576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b="1" dirty="0" smtClean="0"/>
              <a:t>Ptaki zwiastujące wiosnę:</a:t>
            </a:r>
          </a:p>
          <a:p>
            <a:r>
              <a:rPr lang="pl-PL" b="1" dirty="0" smtClean="0"/>
              <a:t>Skowronki </a:t>
            </a:r>
          </a:p>
          <a:p>
            <a:pPr>
              <a:buNone/>
            </a:pPr>
            <a:r>
              <a:rPr lang="pl-PL" b="1" dirty="0"/>
              <a:t> </a:t>
            </a:r>
            <a:r>
              <a:rPr lang="pl-PL" b="1" dirty="0" smtClean="0"/>
              <a:t>  </a:t>
            </a:r>
            <a:r>
              <a:rPr lang="pl-PL" dirty="0" smtClean="0"/>
              <a:t> </a:t>
            </a:r>
            <a:r>
              <a:rPr lang="pl-PL" b="1" dirty="0" smtClean="0"/>
              <a:t>Ptak </a:t>
            </a:r>
            <a:r>
              <a:rPr lang="pl-PL" b="1" dirty="0"/>
              <a:t>wyraźnie większy od </a:t>
            </a:r>
            <a:r>
              <a:rPr lang="pl-PL" b="1" dirty="0" smtClean="0"/>
              <a:t>wróbla. Upierzenie </a:t>
            </a:r>
            <a:r>
              <a:rPr lang="pl-PL" b="1" dirty="0"/>
              <a:t>brązowoszare, ciemno plamkowane </a:t>
            </a:r>
            <a:r>
              <a:rPr lang="pl-PL" b="1" dirty="0" smtClean="0"/>
              <a:t>z wierzchu</a:t>
            </a:r>
            <a:r>
              <a:rPr lang="pl-PL" b="1" dirty="0"/>
              <a:t>, spód białawy z kreskowaną piersią. Na głowie ma niewielki </a:t>
            </a:r>
            <a:r>
              <a:rPr lang="pl-PL" b="1" dirty="0" smtClean="0"/>
              <a:t>czubek.</a:t>
            </a:r>
            <a:endParaRPr lang="pl-PL" dirty="0"/>
          </a:p>
        </p:txBody>
      </p:sp>
      <p:pic>
        <p:nvPicPr>
          <p:cNvPr id="4" name="Obraz 3" descr="http://dms.ptaki.sputnik.javatech.com.pl/app/document/file/16450/icon_Alauda_arvensis__maj_2005__Grady_Woniecko__HV1X4417_copy.jpg?field=fil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71876"/>
            <a:ext cx="5230539" cy="289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469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2928957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>
                <a:latin typeface="Comic Sans MS" pitchFamily="66" charset="0"/>
              </a:rPr>
              <a:t>Jaskółki…</a:t>
            </a:r>
          </a:p>
          <a:p>
            <a:pPr lvl="0">
              <a:buNone/>
            </a:pPr>
            <a:r>
              <a:rPr lang="pl-PL" b="1" dirty="0"/>
              <a:t> </a:t>
            </a:r>
            <a:r>
              <a:rPr lang="pl-PL" b="1" dirty="0" smtClean="0"/>
              <a:t>   </a:t>
            </a:r>
            <a:r>
              <a:rPr lang="pl-PL" b="1" dirty="0" smtClean="0">
                <a:latin typeface="Comic Sans MS" pitchFamily="66" charset="0"/>
              </a:rPr>
              <a:t>Niepozorny</a:t>
            </a:r>
            <a:r>
              <a:rPr lang="pl-PL" b="1" dirty="0">
                <a:latin typeface="Comic Sans MS" pitchFamily="66" charset="0"/>
              </a:rPr>
              <a:t>, mały, granatowo-biały ptak z bordową plamą wokół dzioba, każdego roku musi pokonać tysiące kilometrów, by dotrzeć na zimowiska, a później wraz z nadejściem wiosny, z powrotem tam, gdzie się wykluł.</a:t>
            </a:r>
          </a:p>
        </p:txBody>
      </p:sp>
      <p:pic>
        <p:nvPicPr>
          <p:cNvPr id="4" name="Obraz 3" descr="Znalezione obrazy dla zapytania jaskó&amp;lstrok;ka dymówk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429000"/>
            <a:ext cx="2857520" cy="311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703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4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Samorząd</a:t>
            </a:r>
            <a:r>
              <a:rPr lang="pl-PL" sz="4000" dirty="0" smtClean="0">
                <a:latin typeface="Comic Sans MS" pitchFamily="66" charset="0"/>
              </a:rPr>
              <a:t>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uczniowski</a:t>
            </a:r>
          </a:p>
          <a:p>
            <a:pPr algn="ctr">
              <a:buNone/>
            </a:pPr>
            <a:r>
              <a:rPr lang="pl-PL" sz="4000" dirty="0" smtClean="0">
                <a:solidFill>
                  <a:srgbClr val="00B0F0"/>
                </a:solidFill>
                <a:latin typeface="Comic Sans MS" pitchFamily="66" charset="0"/>
              </a:rPr>
              <a:t>Życzy:</a:t>
            </a:r>
          </a:p>
          <a:p>
            <a:pPr algn="ctr">
              <a:buNone/>
            </a:pPr>
            <a:r>
              <a:rPr lang="pl-PL" sz="4000" dirty="0" smtClean="0">
                <a:solidFill>
                  <a:srgbClr val="FFFF00"/>
                </a:solidFill>
                <a:latin typeface="Comic Sans MS" pitchFamily="66" charset="0"/>
              </a:rPr>
              <a:t>Słonecznej,</a:t>
            </a:r>
          </a:p>
          <a:p>
            <a:pPr algn="ctr">
              <a:buNone/>
            </a:pPr>
            <a:r>
              <a:rPr lang="pl-PL" sz="4000" dirty="0" smtClean="0">
                <a:solidFill>
                  <a:schemeClr val="accent6"/>
                </a:solidFill>
                <a:latin typeface="Comic Sans MS" pitchFamily="66" charset="0"/>
              </a:rPr>
              <a:t>oblanej</a:t>
            </a:r>
            <a:r>
              <a:rPr lang="pl-PL" sz="4000" dirty="0" smtClean="0">
                <a:latin typeface="Comic Sans MS" pitchFamily="66" charset="0"/>
              </a:rPr>
              <a:t> </a:t>
            </a:r>
            <a:r>
              <a:rPr lang="pl-PL" sz="4000" dirty="0" smtClean="0">
                <a:solidFill>
                  <a:schemeClr val="accent4"/>
                </a:solidFill>
                <a:latin typeface="Comic Sans MS" pitchFamily="66" charset="0"/>
              </a:rPr>
              <a:t>kolorami,</a:t>
            </a:r>
            <a:r>
              <a:rPr lang="pl-PL" sz="40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pl-PL" sz="4000" dirty="0" smtClean="0">
                <a:solidFill>
                  <a:schemeClr val="accent5"/>
                </a:solidFill>
                <a:latin typeface="Comic Sans MS" pitchFamily="66" charset="0"/>
              </a:rPr>
              <a:t>kwiecistej         </a:t>
            </a:r>
          </a:p>
          <a:p>
            <a:pPr algn="ctr">
              <a:buNone/>
            </a:pPr>
            <a:r>
              <a:rPr lang="pl-PL" sz="4000" dirty="0" smtClean="0">
                <a:solidFill>
                  <a:schemeClr val="accent5"/>
                </a:solidFill>
                <a:latin typeface="Comic Sans MS" pitchFamily="66" charset="0"/>
              </a:rPr>
              <a:t>i</a:t>
            </a:r>
          </a:p>
          <a:p>
            <a:pPr algn="ctr">
              <a:buNone/>
            </a:pPr>
            <a:r>
              <a:rPr lang="pl-PL" sz="4000" dirty="0" smtClean="0">
                <a:solidFill>
                  <a:srgbClr val="FFC000"/>
                </a:solidFill>
                <a:latin typeface="Comic Sans MS" pitchFamily="66" charset="0"/>
              </a:rPr>
              <a:t>pełnej</a:t>
            </a:r>
            <a:r>
              <a:rPr lang="pl-PL" sz="4000" dirty="0" smtClean="0">
                <a:latin typeface="Comic Sans MS" pitchFamily="66" charset="0"/>
              </a:rPr>
              <a:t> </a:t>
            </a:r>
            <a:r>
              <a:rPr lang="pl-PL" sz="4000" dirty="0" smtClean="0">
                <a:solidFill>
                  <a:srgbClr val="00B050"/>
                </a:solidFill>
                <a:latin typeface="Comic Sans MS" pitchFamily="66" charset="0"/>
              </a:rPr>
              <a:t>uśmiechu </a:t>
            </a:r>
          </a:p>
          <a:p>
            <a:pPr algn="ctr">
              <a:buNone/>
            </a:pPr>
            <a:r>
              <a:rPr lang="pl-PL" sz="40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WIOSNY </a:t>
            </a:r>
          </a:p>
        </p:txBody>
      </p:sp>
    </p:spTree>
  </p:cSld>
  <p:clrMapOvr>
    <a:masterClrMapping/>
  </p:clrMapOvr>
  <p:transition advTm="8375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211</Words>
  <Application>Microsoft Office PowerPoint</Application>
  <PresentationFormat>Pokaz na ekranie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 Kopczyńska</dc:creator>
  <cp:lastModifiedBy>Nauczyciel</cp:lastModifiedBy>
  <cp:revision>9</cp:revision>
  <dcterms:created xsi:type="dcterms:W3CDTF">2018-03-17T18:09:00Z</dcterms:created>
  <dcterms:modified xsi:type="dcterms:W3CDTF">2018-03-20T13:09:15Z</dcterms:modified>
</cp:coreProperties>
</file>