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4" autoAdjust="0"/>
    <p:restoredTop sz="94660"/>
  </p:normalViewPr>
  <p:slideViewPr>
    <p:cSldViewPr snapToGrid="0">
      <p:cViewPr>
        <p:scale>
          <a:sx n="76" d="100"/>
          <a:sy n="76" d="100"/>
        </p:scale>
        <p:origin x="180" y="-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3/21/2021</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40F4739-9812-4A9F-890D-2AD6BA5F6EE8}" type="datetimeFigureOut">
              <a:rPr lang="en-US" dirty="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pl-PL"/>
              <a:t>Kliknij, aby edytować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8845AC5-A3F8-44AA-BA8F-596CDCC976D3}" type="datetimeFigureOut">
              <a:rPr lang="en-US" dirty="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pl-PL"/>
              <a:t>Kliknij, aby edytować styl</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873B183-A821-4095-A363-9EC968635539}" type="datetimeFigureOut">
              <a:rPr lang="en-US" dirty="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74D01B4-0AA5-45E6-B2E6-5FA4078AEBCF}" type="datetimeFigureOut">
              <a:rPr lang="en-US" dirty="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3/21/2021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3/21/2021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8AAA073D-A903-47F8-8D16-77642FB0DF1F}" type="datetimeFigureOut">
              <a:rPr lang="en-US" dirty="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3/21/2021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3/21/2021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3/21/2021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8E665CEB-0076-4E37-B880-BCEA9784DE0A}" type="datetimeFigureOut">
              <a:rPr lang="en-US" dirty="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A6149E5E-3896-4118-99A7-7B85668F1C5E}" type="datetimeFigureOut">
              <a:rPr lang="en-US" dirty="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pl-PL"/>
              <a:t>Kliknij, aby edytować styl</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3/21/2021</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48A61D-7CB7-4979-B15E-194C1449C3AD}"/>
              </a:ext>
            </a:extLst>
          </p:cNvPr>
          <p:cNvSpPr>
            <a:spLocks noGrp="1"/>
          </p:cNvSpPr>
          <p:nvPr>
            <p:ph type="ctrTitle"/>
          </p:nvPr>
        </p:nvSpPr>
        <p:spPr/>
        <p:txBody>
          <a:bodyPr/>
          <a:lstStyle/>
          <a:p>
            <a:r>
              <a:rPr lang="pl-PL" dirty="0"/>
              <a:t>Bezpieczne zakupy </a:t>
            </a:r>
            <a:br>
              <a:rPr lang="pl-PL" dirty="0"/>
            </a:br>
            <a:r>
              <a:rPr lang="pl-PL" dirty="0"/>
              <a:t>i prawa konsumenckie</a:t>
            </a:r>
          </a:p>
        </p:txBody>
      </p:sp>
      <p:sp>
        <p:nvSpPr>
          <p:cNvPr id="3" name="Podtytuł 2">
            <a:extLst>
              <a:ext uri="{FF2B5EF4-FFF2-40B4-BE49-F238E27FC236}">
                <a16:creationId xmlns:a16="http://schemas.microsoft.com/office/drawing/2014/main" id="{88DB7E61-FB77-4F38-A858-EC81FBE5E828}"/>
              </a:ext>
            </a:extLst>
          </p:cNvPr>
          <p:cNvSpPr>
            <a:spLocks noGrp="1"/>
          </p:cNvSpPr>
          <p:nvPr>
            <p:ph type="subTitle" idx="1"/>
          </p:nvPr>
        </p:nvSpPr>
        <p:spPr/>
        <p:txBody>
          <a:bodyPr/>
          <a:lstStyle/>
          <a:p>
            <a:pPr algn="r"/>
            <a:r>
              <a:rPr lang="pl-PL" b="1" dirty="0"/>
              <a:t>Aneta </a:t>
            </a:r>
            <a:r>
              <a:rPr lang="pl-PL" b="1" dirty="0" err="1"/>
              <a:t>czapska</a:t>
            </a:r>
            <a:endParaRPr lang="pl-PL" b="1" dirty="0"/>
          </a:p>
        </p:txBody>
      </p:sp>
      <p:pic>
        <p:nvPicPr>
          <p:cNvPr id="5" name="Obraz 4">
            <a:extLst>
              <a:ext uri="{FF2B5EF4-FFF2-40B4-BE49-F238E27FC236}">
                <a16:creationId xmlns:a16="http://schemas.microsoft.com/office/drawing/2014/main" id="{1C34BE27-AFC1-4F2E-9C62-B30D8CB38F0C}"/>
              </a:ext>
            </a:extLst>
          </p:cNvPr>
          <p:cNvPicPr>
            <a:picLocks noChangeAspect="1"/>
          </p:cNvPicPr>
          <p:nvPr/>
        </p:nvPicPr>
        <p:blipFill>
          <a:blip r:embed="rId2"/>
          <a:stretch>
            <a:fillRect/>
          </a:stretch>
        </p:blipFill>
        <p:spPr>
          <a:xfrm>
            <a:off x="6718844" y="1175777"/>
            <a:ext cx="3261769" cy="1809686"/>
          </a:xfrm>
          <a:prstGeom prst="rect">
            <a:avLst/>
          </a:prstGeom>
        </p:spPr>
      </p:pic>
    </p:spTree>
    <p:extLst>
      <p:ext uri="{BB962C8B-B14F-4D97-AF65-F5344CB8AC3E}">
        <p14:creationId xmlns:p14="http://schemas.microsoft.com/office/powerpoint/2010/main" val="3999567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5E9829-8213-413C-9F14-0B023A470860}"/>
              </a:ext>
            </a:extLst>
          </p:cNvPr>
          <p:cNvSpPr>
            <a:spLocks noGrp="1"/>
          </p:cNvSpPr>
          <p:nvPr>
            <p:ph type="title"/>
          </p:nvPr>
        </p:nvSpPr>
        <p:spPr>
          <a:xfrm>
            <a:off x="1154953" y="973668"/>
            <a:ext cx="8761413" cy="706964"/>
          </a:xfrm>
        </p:spPr>
        <p:txBody>
          <a:bodyPr>
            <a:normAutofit/>
          </a:bodyPr>
          <a:lstStyle/>
          <a:p>
            <a:r>
              <a:rPr lang="pl-PL" sz="3300"/>
              <a:t>Instytucje chroniące prawa konsumenta</a:t>
            </a:r>
          </a:p>
        </p:txBody>
      </p:sp>
      <p:pic>
        <p:nvPicPr>
          <p:cNvPr id="5" name="Obraz 4">
            <a:extLst>
              <a:ext uri="{FF2B5EF4-FFF2-40B4-BE49-F238E27FC236}">
                <a16:creationId xmlns:a16="http://schemas.microsoft.com/office/drawing/2014/main" id="{EA17EA7F-53ED-4612-8D4A-810911A65953}"/>
              </a:ext>
            </a:extLst>
          </p:cNvPr>
          <p:cNvPicPr>
            <a:picLocks noChangeAspect="1"/>
          </p:cNvPicPr>
          <p:nvPr/>
        </p:nvPicPr>
        <p:blipFill rotWithShape="1">
          <a:blip r:embed="rId2"/>
          <a:srcRect r="1144" b="-5"/>
          <a:stretch/>
        </p:blipFill>
        <p:spPr>
          <a:xfrm>
            <a:off x="1151467" y="2775951"/>
            <a:ext cx="3031901" cy="3067163"/>
          </a:xfrm>
          <a:prstGeom prst="roundRect">
            <a:avLst>
              <a:gd name="adj" fmla="val 1858"/>
            </a:avLst>
          </a:prstGeom>
          <a:effectLst>
            <a:outerShdw blurRad="50800" dist="50800" dir="5400000" algn="tl" rotWithShape="0">
              <a:srgbClr val="000000">
                <a:alpha val="43000"/>
              </a:srgbClr>
            </a:outerShdw>
          </a:effectLst>
        </p:spPr>
      </p:pic>
      <p:sp>
        <p:nvSpPr>
          <p:cNvPr id="3" name="Symbol zastępczy zawartości 2">
            <a:extLst>
              <a:ext uri="{FF2B5EF4-FFF2-40B4-BE49-F238E27FC236}">
                <a16:creationId xmlns:a16="http://schemas.microsoft.com/office/drawing/2014/main" id="{E9D886D1-D377-4703-99BF-03FAF48C8E54}"/>
              </a:ext>
            </a:extLst>
          </p:cNvPr>
          <p:cNvSpPr>
            <a:spLocks noGrp="1"/>
          </p:cNvSpPr>
          <p:nvPr>
            <p:ph idx="1"/>
          </p:nvPr>
        </p:nvSpPr>
        <p:spPr>
          <a:xfrm>
            <a:off x="4641336" y="2603500"/>
            <a:ext cx="6551597" cy="3416300"/>
          </a:xfrm>
        </p:spPr>
        <p:txBody>
          <a:bodyPr anchor="ctr">
            <a:normAutofit/>
          </a:bodyPr>
          <a:lstStyle/>
          <a:p>
            <a:r>
              <a:rPr lang="pl-PL" b="1" dirty="0"/>
              <a:t>Federacja Konsumentów </a:t>
            </a:r>
            <a:r>
              <a:rPr lang="pl-PL" dirty="0"/>
              <a:t>(powstała w 1981 r.)</a:t>
            </a:r>
          </a:p>
          <a:p>
            <a:pPr marL="0" indent="0">
              <a:buNone/>
            </a:pPr>
            <a:r>
              <a:rPr lang="pl-PL" dirty="0"/>
              <a:t> Udziela bezpłatnych porad prawnych w oddziałach terenowych − centrach doradztwa konsumenckiego na terenie całej Polski. Jeżeli nasz problem dotyczy sprawy stosunkowo prostej, obejmującej wyjaśnienie przepisów prawnych oraz tego, jak powinniśmy się zachować w sytuacji konfliktowej, najlepiej zadzwonić na jej infolinię. Jeżeli sprawa jest bardziej zawiła i wymaga np. przeczy-tania umowy czy sporządzenia pozwu do sądu, wtedy najlepiej zgłosić się do rzecznika konsumenta.</a:t>
            </a:r>
          </a:p>
          <a:p>
            <a:pPr marL="0" indent="0">
              <a:buNone/>
            </a:pPr>
            <a:endParaRPr lang="pl-PL" dirty="0"/>
          </a:p>
        </p:txBody>
      </p:sp>
    </p:spTree>
    <p:extLst>
      <p:ext uri="{BB962C8B-B14F-4D97-AF65-F5344CB8AC3E}">
        <p14:creationId xmlns:p14="http://schemas.microsoft.com/office/powerpoint/2010/main" val="2309830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ytuł 1">
            <a:extLst>
              <a:ext uri="{FF2B5EF4-FFF2-40B4-BE49-F238E27FC236}">
                <a16:creationId xmlns:a16="http://schemas.microsoft.com/office/drawing/2014/main" id="{DDC280A4-0145-46A9-A84F-646AE4678BCE}"/>
              </a:ext>
            </a:extLst>
          </p:cNvPr>
          <p:cNvSpPr>
            <a:spLocks noGrp="1"/>
          </p:cNvSpPr>
          <p:nvPr>
            <p:ph type="title"/>
          </p:nvPr>
        </p:nvSpPr>
        <p:spPr>
          <a:xfrm>
            <a:off x="1154954" y="855481"/>
            <a:ext cx="8761413" cy="898674"/>
          </a:xfrm>
        </p:spPr>
        <p:txBody>
          <a:bodyPr anchor="b">
            <a:normAutofit/>
          </a:bodyPr>
          <a:lstStyle/>
          <a:p>
            <a:endParaRPr lang="pl-PL">
              <a:solidFill>
                <a:srgbClr val="FFFFFF"/>
              </a:solidFill>
            </a:endParaRPr>
          </a:p>
        </p:txBody>
      </p:sp>
      <p:sp>
        <p:nvSpPr>
          <p:cNvPr id="3" name="Symbol zastępczy zawartości 2">
            <a:extLst>
              <a:ext uri="{FF2B5EF4-FFF2-40B4-BE49-F238E27FC236}">
                <a16:creationId xmlns:a16="http://schemas.microsoft.com/office/drawing/2014/main" id="{BEBDC1F3-57A7-4549-83F4-519706BA5D63}"/>
              </a:ext>
            </a:extLst>
          </p:cNvPr>
          <p:cNvSpPr>
            <a:spLocks noGrp="1"/>
          </p:cNvSpPr>
          <p:nvPr>
            <p:ph idx="1"/>
          </p:nvPr>
        </p:nvSpPr>
        <p:spPr>
          <a:xfrm>
            <a:off x="1154954" y="2079173"/>
            <a:ext cx="8182191" cy="3730689"/>
          </a:xfrm>
        </p:spPr>
        <p:txBody>
          <a:bodyPr anchor="ctr">
            <a:normAutofit/>
          </a:bodyPr>
          <a:lstStyle/>
          <a:p>
            <a:r>
              <a:rPr lang="pl-PL" altLang="pl-PL" i="1" dirty="0">
                <a:solidFill>
                  <a:srgbClr val="EBEBEB"/>
                </a:solidFill>
              </a:rPr>
              <a:t>Źródło: materiały udostępnione na platformie zloteszkoly.pl</a:t>
            </a:r>
          </a:p>
          <a:p>
            <a:r>
              <a:rPr lang="pl-PL" altLang="pl-PL" i="1" dirty="0">
                <a:solidFill>
                  <a:srgbClr val="EBEBEB"/>
                </a:solidFill>
              </a:rPr>
              <a:t>https://zloteszkoly.nbp.pl/images/do_pobrania/Bezpieczne_zakupy_i_prawa_konsumenckie.pdf</a:t>
            </a:r>
          </a:p>
          <a:p>
            <a:endParaRPr lang="pl-PL" dirty="0">
              <a:solidFill>
                <a:srgbClr val="EBEBEB"/>
              </a:solidFill>
            </a:endParaRPr>
          </a:p>
        </p:txBody>
      </p:sp>
    </p:spTree>
    <p:extLst>
      <p:ext uri="{BB962C8B-B14F-4D97-AF65-F5344CB8AC3E}">
        <p14:creationId xmlns:p14="http://schemas.microsoft.com/office/powerpoint/2010/main" val="375241243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98B78F7-6841-4168-8538-3E26070861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764D568C-39BB-4394-A483-C7C185002D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CB70B903-F367-48EC-B214-D1D26FC70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45E5B732-80F6-496B-AC33-E0FD9395DB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CC709F18-F3FB-4D14-B50D-6159067EB6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16E4A747-3382-4841-BCBE-78D416DEEC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049AC68C-6F74-4DEB-9CD1-3E1C4EB2CD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a:extLst>
                <a:ext uri="{FF2B5EF4-FFF2-40B4-BE49-F238E27FC236}">
                  <a16:creationId xmlns:a16="http://schemas.microsoft.com/office/drawing/2014/main" id="{3FB17BE8-AC72-4544-AFE9-F8C1C3EB65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ytuł 1">
            <a:extLst>
              <a:ext uri="{FF2B5EF4-FFF2-40B4-BE49-F238E27FC236}">
                <a16:creationId xmlns:a16="http://schemas.microsoft.com/office/drawing/2014/main" id="{538AC29B-2A74-4AB9-AC84-D8477E8A044E}"/>
              </a:ext>
            </a:extLst>
          </p:cNvPr>
          <p:cNvSpPr>
            <a:spLocks noGrp="1"/>
          </p:cNvSpPr>
          <p:nvPr>
            <p:ph type="title"/>
          </p:nvPr>
        </p:nvSpPr>
        <p:spPr>
          <a:xfrm>
            <a:off x="639098" y="629265"/>
            <a:ext cx="5132438" cy="1622322"/>
          </a:xfrm>
        </p:spPr>
        <p:txBody>
          <a:bodyPr>
            <a:normAutofit/>
          </a:bodyPr>
          <a:lstStyle/>
          <a:p>
            <a:r>
              <a:rPr lang="pl-PL" dirty="0"/>
              <a:t>Kim jest konsument?</a:t>
            </a:r>
          </a:p>
        </p:txBody>
      </p:sp>
      <p:sp>
        <p:nvSpPr>
          <p:cNvPr id="3" name="Symbol zastępczy zawartości 2">
            <a:extLst>
              <a:ext uri="{FF2B5EF4-FFF2-40B4-BE49-F238E27FC236}">
                <a16:creationId xmlns:a16="http://schemas.microsoft.com/office/drawing/2014/main" id="{3D27318A-C736-4D8A-A9AB-80B353DC221C}"/>
              </a:ext>
            </a:extLst>
          </p:cNvPr>
          <p:cNvSpPr>
            <a:spLocks noGrp="1"/>
          </p:cNvSpPr>
          <p:nvPr>
            <p:ph idx="1"/>
          </p:nvPr>
        </p:nvSpPr>
        <p:spPr>
          <a:xfrm>
            <a:off x="639098" y="2418735"/>
            <a:ext cx="5132439" cy="3811742"/>
          </a:xfrm>
        </p:spPr>
        <p:txBody>
          <a:bodyPr anchor="ctr">
            <a:normAutofit/>
          </a:bodyPr>
          <a:lstStyle/>
          <a:p>
            <a:pPr marL="0" indent="0">
              <a:lnSpc>
                <a:spcPct val="90000"/>
              </a:lnSpc>
              <a:buNone/>
            </a:pPr>
            <a:r>
              <a:rPr lang="pl-PL" sz="1600" dirty="0">
                <a:solidFill>
                  <a:schemeClr val="bg1"/>
                </a:solidFill>
              </a:rPr>
              <a:t>Zgodnie z definicją ekonomiczną </a:t>
            </a:r>
            <a:r>
              <a:rPr lang="pl-PL" sz="1600" b="1" dirty="0">
                <a:solidFill>
                  <a:schemeClr val="bg1"/>
                </a:solidFill>
              </a:rPr>
              <a:t>konsument</a:t>
            </a:r>
            <a:r>
              <a:rPr lang="pl-PL" sz="1600" dirty="0">
                <a:solidFill>
                  <a:schemeClr val="bg1"/>
                </a:solidFill>
              </a:rPr>
              <a:t> to osoba, która nabywa dobra i usługi. To np. ktoś, kto kupił żywność lub ubrania albo ostrzygł się u fryzjera czy naprawił samochód w warsztacie. </a:t>
            </a:r>
            <a:r>
              <a:rPr lang="pl-PL" sz="1600" b="1" dirty="0">
                <a:solidFill>
                  <a:schemeClr val="bg1"/>
                </a:solidFill>
              </a:rPr>
              <a:t>Konsumentem</a:t>
            </a:r>
            <a:r>
              <a:rPr lang="pl-PL" sz="1600" dirty="0">
                <a:solidFill>
                  <a:schemeClr val="bg1"/>
                </a:solidFill>
              </a:rPr>
              <a:t> jest więc każdy z nas. </a:t>
            </a:r>
            <a:r>
              <a:rPr lang="pl-PL" sz="1600" b="1" dirty="0">
                <a:solidFill>
                  <a:schemeClr val="bg1"/>
                </a:solidFill>
              </a:rPr>
              <a:t>Konsumpcją</a:t>
            </a:r>
            <a:r>
              <a:rPr lang="pl-PL" sz="1600" dirty="0">
                <a:solidFill>
                  <a:schemeClr val="bg1"/>
                </a:solidFill>
              </a:rPr>
              <a:t> nazywamy nabywanie dóbr i usług. </a:t>
            </a:r>
          </a:p>
          <a:p>
            <a:pPr marL="0" indent="0">
              <a:lnSpc>
                <a:spcPct val="90000"/>
              </a:lnSpc>
              <a:buNone/>
            </a:pPr>
            <a:r>
              <a:rPr lang="pl-PL" sz="1600" dirty="0">
                <a:solidFill>
                  <a:schemeClr val="bg1"/>
                </a:solidFill>
              </a:rPr>
              <a:t>Możemy rozróżnić trzy rodzaje dóbr: prywatne, publiczne i klubowe. </a:t>
            </a:r>
          </a:p>
          <a:p>
            <a:pPr marL="0" indent="0">
              <a:lnSpc>
                <a:spcPct val="90000"/>
              </a:lnSpc>
              <a:buNone/>
            </a:pPr>
            <a:r>
              <a:rPr lang="pl-PL" sz="1600" dirty="0">
                <a:solidFill>
                  <a:schemeClr val="bg1"/>
                </a:solidFill>
              </a:rPr>
              <a:t>Konsument jest tym, kto wybiera, z jakiego dobra chce skorzystać, a jeśli wybiera dobro prywatne, może je nabyć. Po jednej stronie mamy konsumentów, którzy mają wybór. Po drugiej stronie są producenci, którzy produkują dobra i dostarczają je na rynek.</a:t>
            </a:r>
          </a:p>
        </p:txBody>
      </p:sp>
      <p:pic>
        <p:nvPicPr>
          <p:cNvPr id="5" name="Obraz 4" descr="Obraz zawierający tekst, kontener&#10;&#10;Opis wygenerowany automatycznie">
            <a:extLst>
              <a:ext uri="{FF2B5EF4-FFF2-40B4-BE49-F238E27FC236}">
                <a16:creationId xmlns:a16="http://schemas.microsoft.com/office/drawing/2014/main" id="{AB468302-E42F-4CE3-B6D3-14F60AAC5DDB}"/>
              </a:ext>
            </a:extLst>
          </p:cNvPr>
          <p:cNvPicPr>
            <a:picLocks noChangeAspect="1"/>
          </p:cNvPicPr>
          <p:nvPr/>
        </p:nvPicPr>
        <p:blipFill>
          <a:blip r:embed="rId3"/>
          <a:stretch>
            <a:fillRect/>
          </a:stretch>
        </p:blipFill>
        <p:spPr>
          <a:xfrm>
            <a:off x="6700827" y="774297"/>
            <a:ext cx="4842716" cy="5326987"/>
          </a:xfrm>
          <a:prstGeom prst="rect">
            <a:avLst/>
          </a:prstGeom>
        </p:spPr>
      </p:pic>
      <p:sp>
        <p:nvSpPr>
          <p:cNvPr id="19" name="Rectangle 18">
            <a:extLst>
              <a:ext uri="{FF2B5EF4-FFF2-40B4-BE49-F238E27FC236}">
                <a16:creationId xmlns:a16="http://schemas.microsoft.com/office/drawing/2014/main" id="{B5BA6DB3-F246-4306-AA4A-B2E8EF6D7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15700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FCFA49-A067-4372-BB31-D1B1F9DF6568}"/>
              </a:ext>
            </a:extLst>
          </p:cNvPr>
          <p:cNvSpPr>
            <a:spLocks noGrp="1"/>
          </p:cNvSpPr>
          <p:nvPr>
            <p:ph type="title"/>
          </p:nvPr>
        </p:nvSpPr>
        <p:spPr>
          <a:xfrm>
            <a:off x="1154953" y="973668"/>
            <a:ext cx="8761413" cy="706964"/>
          </a:xfrm>
        </p:spPr>
        <p:txBody>
          <a:bodyPr>
            <a:normAutofit/>
          </a:bodyPr>
          <a:lstStyle/>
          <a:p>
            <a:r>
              <a:rPr lang="pl-PL" dirty="0"/>
              <a:t>Z historii ekonomii</a:t>
            </a:r>
            <a:endParaRPr lang="pl-PL"/>
          </a:p>
        </p:txBody>
      </p:sp>
      <p:sp>
        <p:nvSpPr>
          <p:cNvPr id="3" name="Symbol zastępczy zawartości 2">
            <a:extLst>
              <a:ext uri="{FF2B5EF4-FFF2-40B4-BE49-F238E27FC236}">
                <a16:creationId xmlns:a16="http://schemas.microsoft.com/office/drawing/2014/main" id="{36937A06-9F16-43A8-B344-7DEE971B9F69}"/>
              </a:ext>
            </a:extLst>
          </p:cNvPr>
          <p:cNvSpPr>
            <a:spLocks noGrp="1"/>
          </p:cNvSpPr>
          <p:nvPr>
            <p:ph idx="1"/>
          </p:nvPr>
        </p:nvSpPr>
        <p:spPr>
          <a:xfrm>
            <a:off x="1154953" y="2612571"/>
            <a:ext cx="3257390" cy="3407229"/>
          </a:xfrm>
        </p:spPr>
        <p:txBody>
          <a:bodyPr anchor="ctr">
            <a:normAutofit fontScale="92500" lnSpcReduction="10000"/>
          </a:bodyPr>
          <a:lstStyle/>
          <a:p>
            <a:pPr marL="0" indent="0">
              <a:buNone/>
            </a:pPr>
            <a:r>
              <a:rPr lang="pl-PL" dirty="0"/>
              <a:t>15 marca jest </a:t>
            </a:r>
            <a:r>
              <a:rPr lang="pl-PL" b="1" dirty="0"/>
              <a:t>Światowym Dniem Konsumenta. </a:t>
            </a:r>
            <a:r>
              <a:rPr lang="pl-PL" dirty="0"/>
              <a:t>Obchodzony jest od 1983 r., w rocznicę przemówienia Johna F. Kennedy’ego, prezydenta Stanów Zjednoczonych. W przemówieniu tym zostały sformułowane cztery prawa konsumenta. Były nimi: prawo do wyboru, do informacji, do bezpieczeństwa i do reprezentacji.</a:t>
            </a:r>
          </a:p>
          <a:p>
            <a:pPr marL="0" indent="0">
              <a:buNone/>
            </a:pPr>
            <a:endParaRPr lang="pl-PL" sz="1600" dirty="0"/>
          </a:p>
          <a:p>
            <a:pPr marL="0" indent="0">
              <a:buNone/>
            </a:pPr>
            <a:endParaRPr lang="pl-PL" sz="1600" dirty="0"/>
          </a:p>
        </p:txBody>
      </p:sp>
      <p:pic>
        <p:nvPicPr>
          <p:cNvPr id="5" name="Obraz 4">
            <a:extLst>
              <a:ext uri="{FF2B5EF4-FFF2-40B4-BE49-F238E27FC236}">
                <a16:creationId xmlns:a16="http://schemas.microsoft.com/office/drawing/2014/main" id="{14960056-9E17-4A28-A6A2-CBB20ADECFA6}"/>
              </a:ext>
            </a:extLst>
          </p:cNvPr>
          <p:cNvPicPr>
            <a:picLocks noChangeAspect="1"/>
          </p:cNvPicPr>
          <p:nvPr/>
        </p:nvPicPr>
        <p:blipFill rotWithShape="1">
          <a:blip r:embed="rId2"/>
          <a:srcRect t="2189" b="5586"/>
          <a:stretch/>
        </p:blipFill>
        <p:spPr>
          <a:xfrm>
            <a:off x="4984956" y="2775951"/>
            <a:ext cx="6158802" cy="3067163"/>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988789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FE036F-1DE4-4A08-B1F2-4224B4F27500}"/>
              </a:ext>
            </a:extLst>
          </p:cNvPr>
          <p:cNvSpPr>
            <a:spLocks noGrp="1"/>
          </p:cNvSpPr>
          <p:nvPr>
            <p:ph type="title"/>
          </p:nvPr>
        </p:nvSpPr>
        <p:spPr/>
        <p:txBody>
          <a:bodyPr/>
          <a:lstStyle/>
          <a:p>
            <a:r>
              <a:rPr lang="pl-PL" dirty="0"/>
              <a:t>Prawa konsumenta</a:t>
            </a:r>
          </a:p>
        </p:txBody>
      </p:sp>
      <p:sp>
        <p:nvSpPr>
          <p:cNvPr id="3" name="Symbol zastępczy zawartości 2">
            <a:extLst>
              <a:ext uri="{FF2B5EF4-FFF2-40B4-BE49-F238E27FC236}">
                <a16:creationId xmlns:a16="http://schemas.microsoft.com/office/drawing/2014/main" id="{79254613-FD33-41D3-9BFF-F132161E0220}"/>
              </a:ext>
            </a:extLst>
          </p:cNvPr>
          <p:cNvSpPr>
            <a:spLocks noGrp="1"/>
          </p:cNvSpPr>
          <p:nvPr>
            <p:ph idx="1"/>
          </p:nvPr>
        </p:nvSpPr>
        <p:spPr/>
        <p:txBody>
          <a:bodyPr/>
          <a:lstStyle/>
          <a:p>
            <a:pPr marL="0" indent="0">
              <a:buNone/>
            </a:pPr>
            <a:r>
              <a:rPr lang="pl-PL" dirty="0"/>
              <a:t>Mimo popularności internetowych narzędzi do porównywania produktów (które mogą ograniczać ryzyko nietrafionych zakupów), nie zawsze udaje nam się dokonać właściwego wyboru produktu czy usługi. Może się zdarzyć, że produkt nabyty w sklepie stacjonarnym lub przez </a:t>
            </a:r>
            <a:r>
              <a:rPr lang="pl-PL" dirty="0" err="1"/>
              <a:t>internet</a:t>
            </a:r>
            <a:r>
              <a:rPr lang="pl-PL" dirty="0"/>
              <a:t> nie spełnia naszych oczekiwań albo ma wady, lub jest niezgodny z ofertą. Ważna jest świadomość praw, które przysługują nam jako konsumentom, a także wiedza o tym, jakie instytucje służą pomocą w sporach konsumenckich z producentami, usługodawcami i sprzedawcami. </a:t>
            </a:r>
          </a:p>
        </p:txBody>
      </p:sp>
    </p:spTree>
    <p:extLst>
      <p:ext uri="{BB962C8B-B14F-4D97-AF65-F5344CB8AC3E}">
        <p14:creationId xmlns:p14="http://schemas.microsoft.com/office/powerpoint/2010/main" val="3643884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5239C9-0CE4-435F-84AB-2B9764422537}"/>
              </a:ext>
            </a:extLst>
          </p:cNvPr>
          <p:cNvSpPr>
            <a:spLocks noGrp="1"/>
          </p:cNvSpPr>
          <p:nvPr>
            <p:ph type="title"/>
          </p:nvPr>
        </p:nvSpPr>
        <p:spPr/>
        <p:txBody>
          <a:bodyPr/>
          <a:lstStyle/>
          <a:p>
            <a:r>
              <a:rPr lang="pl-PL" dirty="0"/>
              <a:t>Prawa konsumenta</a:t>
            </a:r>
          </a:p>
        </p:txBody>
      </p:sp>
      <p:sp>
        <p:nvSpPr>
          <p:cNvPr id="3" name="Symbol zastępczy zawartości 2">
            <a:extLst>
              <a:ext uri="{FF2B5EF4-FFF2-40B4-BE49-F238E27FC236}">
                <a16:creationId xmlns:a16="http://schemas.microsoft.com/office/drawing/2014/main" id="{7CC780C9-229C-4469-8379-9667F368B48D}"/>
              </a:ext>
            </a:extLst>
          </p:cNvPr>
          <p:cNvSpPr>
            <a:spLocks noGrp="1"/>
          </p:cNvSpPr>
          <p:nvPr>
            <p:ph idx="1"/>
          </p:nvPr>
        </p:nvSpPr>
        <p:spPr/>
        <p:txBody>
          <a:bodyPr/>
          <a:lstStyle/>
          <a:p>
            <a:pPr marL="0" indent="0">
              <a:buNone/>
            </a:pPr>
            <a:r>
              <a:rPr lang="pl-PL" dirty="0"/>
              <a:t>Podstawowe prawa konsumenta wynikają z </a:t>
            </a:r>
            <a:r>
              <a:rPr lang="pl-PL" b="1" dirty="0"/>
              <a:t>Konstytucji Rzeczypospolitej Polskiej</a:t>
            </a:r>
            <a:r>
              <a:rPr lang="pl-PL" dirty="0"/>
              <a:t>. Wskazuje ona na </a:t>
            </a:r>
            <a:r>
              <a:rPr lang="pl-PL" u="sng" dirty="0"/>
              <a:t>prawo do ochrony zdrowia i bezpieczeństwa oraz do prywatności. </a:t>
            </a:r>
          </a:p>
          <a:p>
            <a:pPr marL="0" indent="0">
              <a:buNone/>
            </a:pPr>
            <a:r>
              <a:rPr lang="pl-PL" dirty="0"/>
              <a:t>Innymi podstawowymi prawami konsumenta są: </a:t>
            </a:r>
          </a:p>
          <a:p>
            <a:r>
              <a:rPr lang="pl-PL" dirty="0"/>
              <a:t>prawo do informacji,</a:t>
            </a:r>
          </a:p>
          <a:p>
            <a:r>
              <a:rPr lang="pl-PL" dirty="0"/>
              <a:t> prawo do odszkodowań </a:t>
            </a:r>
          </a:p>
          <a:p>
            <a:r>
              <a:rPr lang="pl-PL" dirty="0"/>
              <a:t>Prawo do reprezentowania jego interesów (np. przez rzecznika praw konsumenta).</a:t>
            </a:r>
          </a:p>
        </p:txBody>
      </p:sp>
    </p:spTree>
    <p:extLst>
      <p:ext uri="{BB962C8B-B14F-4D97-AF65-F5344CB8AC3E}">
        <p14:creationId xmlns:p14="http://schemas.microsoft.com/office/powerpoint/2010/main" val="3944562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78E034-1B28-4847-AE44-36A15ED2444A}"/>
              </a:ext>
            </a:extLst>
          </p:cNvPr>
          <p:cNvSpPr>
            <a:spLocks noGrp="1"/>
          </p:cNvSpPr>
          <p:nvPr>
            <p:ph type="title"/>
          </p:nvPr>
        </p:nvSpPr>
        <p:spPr/>
        <p:txBody>
          <a:bodyPr/>
          <a:lstStyle/>
          <a:p>
            <a:r>
              <a:rPr lang="pl-PL" dirty="0"/>
              <a:t>Prawa konsumenta</a:t>
            </a:r>
          </a:p>
        </p:txBody>
      </p:sp>
      <p:sp>
        <p:nvSpPr>
          <p:cNvPr id="3" name="Symbol zastępczy zawartości 2">
            <a:extLst>
              <a:ext uri="{FF2B5EF4-FFF2-40B4-BE49-F238E27FC236}">
                <a16:creationId xmlns:a16="http://schemas.microsoft.com/office/drawing/2014/main" id="{417E664E-6A31-45B4-95B0-EB06B6E5B439}"/>
              </a:ext>
            </a:extLst>
          </p:cNvPr>
          <p:cNvSpPr>
            <a:spLocks noGrp="1"/>
          </p:cNvSpPr>
          <p:nvPr>
            <p:ph idx="1"/>
          </p:nvPr>
        </p:nvSpPr>
        <p:spPr/>
        <p:txBody>
          <a:bodyPr/>
          <a:lstStyle/>
          <a:p>
            <a:pPr marL="0" indent="0">
              <a:buNone/>
            </a:pPr>
            <a:r>
              <a:rPr lang="pl-PL" dirty="0"/>
              <a:t>Konsument ma prawo do odstąpienia od umowy zawartej na odległość (np. przez </a:t>
            </a:r>
            <a:r>
              <a:rPr lang="pl-PL" dirty="0" err="1"/>
              <a:t>internet</a:t>
            </a:r>
            <a:r>
              <a:rPr lang="pl-PL" dirty="0"/>
              <a:t> lub przez telefon), czyli do zwrotu zakupionego towaru w terminie 14 dni od jego otrzymania bez podania przyczyny i bez ponoszenia specjalnych opłat. Jeśli sprzedawca nie poinformował nabywcy o tej możliwości, termin może zostać wydłużony do 12 miesięcy.</a:t>
            </a:r>
          </a:p>
          <a:p>
            <a:pPr marL="0" indent="0">
              <a:buNone/>
            </a:pPr>
            <a:r>
              <a:rPr lang="pl-PL" dirty="0"/>
              <a:t>Konsument powinien pamiętać o prawie do reklamacji zakupionych produktów, jeśli mają wady. Kupowany towar powinien być zgodny z umową, którą zawarliśmy. Dodatkowo powinien być zdatny do użytku, w pełni sprawny, a jego jakość musi być zgodna z normami. Jeżeli okaże się, że produkt, który nabyliśmy, nie spełnia powyższych wymogów, możemy go reklamować na podstawie rękojmi lub gwarancji. </a:t>
            </a:r>
          </a:p>
        </p:txBody>
      </p:sp>
    </p:spTree>
    <p:extLst>
      <p:ext uri="{BB962C8B-B14F-4D97-AF65-F5344CB8AC3E}">
        <p14:creationId xmlns:p14="http://schemas.microsoft.com/office/powerpoint/2010/main" val="1146771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EF8FA567-6801-4E44-99F0-F1AED7BDC5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27" name="Rectangle 26">
              <a:extLst>
                <a:ext uri="{FF2B5EF4-FFF2-40B4-BE49-F238E27FC236}">
                  <a16:creationId xmlns:a16="http://schemas.microsoft.com/office/drawing/2014/main" id="{53531099-7A4C-4E6F-AB08-894FB06436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Oval 27">
              <a:extLst>
                <a:ext uri="{FF2B5EF4-FFF2-40B4-BE49-F238E27FC236}">
                  <a16:creationId xmlns:a16="http://schemas.microsoft.com/office/drawing/2014/main" id="{516D0A97-FFB8-4867-8BE5-0ED64374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9" name="Oval 28">
              <a:extLst>
                <a:ext uri="{FF2B5EF4-FFF2-40B4-BE49-F238E27FC236}">
                  <a16:creationId xmlns:a16="http://schemas.microsoft.com/office/drawing/2014/main" id="{F118CF65-5A7A-4F58-AF57-6D7BC957D6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0" name="Oval 29">
              <a:extLst>
                <a:ext uri="{FF2B5EF4-FFF2-40B4-BE49-F238E27FC236}">
                  <a16:creationId xmlns:a16="http://schemas.microsoft.com/office/drawing/2014/main" id="{F5263132-B512-4579-9667-7386672755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1" name="Oval 30">
              <a:extLst>
                <a:ext uri="{FF2B5EF4-FFF2-40B4-BE49-F238E27FC236}">
                  <a16:creationId xmlns:a16="http://schemas.microsoft.com/office/drawing/2014/main" id="{7CB24533-42BB-43BD-BCAF-5B91919C4C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2" name="Oval 31">
              <a:extLst>
                <a:ext uri="{FF2B5EF4-FFF2-40B4-BE49-F238E27FC236}">
                  <a16:creationId xmlns:a16="http://schemas.microsoft.com/office/drawing/2014/main" id="{150D66A5-5EDF-49CD-AEF2-5A8E440BBA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3" name="Freeform 5">
              <a:extLst>
                <a:ext uri="{FF2B5EF4-FFF2-40B4-BE49-F238E27FC236}">
                  <a16:creationId xmlns:a16="http://schemas.microsoft.com/office/drawing/2014/main" id="{1A152188-3059-4726-B555-A1F07B0A4CB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5" name="Freeform 5">
            <a:extLst>
              <a:ext uri="{FF2B5EF4-FFF2-40B4-BE49-F238E27FC236}">
                <a16:creationId xmlns:a16="http://schemas.microsoft.com/office/drawing/2014/main" id="{CEBEAC7A-C116-40DD-86AB-EAD36DF0F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ytuł 1">
            <a:extLst>
              <a:ext uri="{FF2B5EF4-FFF2-40B4-BE49-F238E27FC236}">
                <a16:creationId xmlns:a16="http://schemas.microsoft.com/office/drawing/2014/main" id="{5D21B181-61A1-4C4A-BEC3-3D1761F33D3F}"/>
              </a:ext>
            </a:extLst>
          </p:cNvPr>
          <p:cNvSpPr>
            <a:spLocks noGrp="1"/>
          </p:cNvSpPr>
          <p:nvPr>
            <p:ph type="title"/>
          </p:nvPr>
        </p:nvSpPr>
        <p:spPr>
          <a:xfrm>
            <a:off x="639098" y="629265"/>
            <a:ext cx="3421623" cy="5601210"/>
          </a:xfrm>
        </p:spPr>
        <p:txBody>
          <a:bodyPr>
            <a:normAutofit/>
          </a:bodyPr>
          <a:lstStyle/>
          <a:p>
            <a:r>
              <a:rPr lang="pl-PL" sz="4000"/>
              <a:t>Prawa konsumenta</a:t>
            </a:r>
          </a:p>
        </p:txBody>
      </p:sp>
      <p:sp>
        <p:nvSpPr>
          <p:cNvPr id="3" name="Symbol zastępczy zawartości 2">
            <a:extLst>
              <a:ext uri="{FF2B5EF4-FFF2-40B4-BE49-F238E27FC236}">
                <a16:creationId xmlns:a16="http://schemas.microsoft.com/office/drawing/2014/main" id="{38F76593-8885-4A57-8045-7F219434B1F6}"/>
              </a:ext>
            </a:extLst>
          </p:cNvPr>
          <p:cNvSpPr>
            <a:spLocks noGrp="1"/>
          </p:cNvSpPr>
          <p:nvPr>
            <p:ph idx="1"/>
          </p:nvPr>
        </p:nvSpPr>
        <p:spPr>
          <a:xfrm>
            <a:off x="4719483" y="629265"/>
            <a:ext cx="6813755" cy="3811740"/>
          </a:xfrm>
        </p:spPr>
        <p:txBody>
          <a:bodyPr anchor="ctr">
            <a:normAutofit/>
          </a:bodyPr>
          <a:lstStyle/>
          <a:p>
            <a:pPr marL="0" indent="0">
              <a:buNone/>
            </a:pPr>
            <a:r>
              <a:rPr lang="pl-PL" b="1" u="sng" dirty="0">
                <a:solidFill>
                  <a:schemeClr val="bg1"/>
                </a:solidFill>
              </a:rPr>
              <a:t>Rękojmia</a:t>
            </a:r>
            <a:r>
              <a:rPr lang="pl-PL" dirty="0">
                <a:solidFill>
                  <a:schemeClr val="bg1"/>
                </a:solidFill>
              </a:rPr>
              <a:t> daje nam możliwość żądania naprawy produktu, obniżenia ceny, wymiany na produkt wolny od wad lub odstąpienia od umowy (zwrotu pieniędzy), jeśli wada jest istotna. Ponadto wada produktu musi powstać przed jego zakupem. Rękojmia jest regulowana prawnie i obowiązuje w przypadku kupna każdego produktu. Prawa do rękojmi nie mamy jedynie wówczas, gdy poinformowano nas o wadach produktu. Rękojmia na ogół obowiązuje przez 2 lata od momentu wydania towaru i nie można przedłużyć czasu jej trwania. </a:t>
            </a:r>
          </a:p>
          <a:p>
            <a:pPr marL="0" indent="0">
              <a:buNone/>
            </a:pPr>
            <a:endParaRPr lang="pl-PL" dirty="0">
              <a:solidFill>
                <a:schemeClr val="bg1"/>
              </a:solidFill>
            </a:endParaRPr>
          </a:p>
        </p:txBody>
      </p:sp>
      <p:sp>
        <p:nvSpPr>
          <p:cNvPr id="37" name="Rectangle 36">
            <a:extLst>
              <a:ext uri="{FF2B5EF4-FFF2-40B4-BE49-F238E27FC236}">
                <a16:creationId xmlns:a16="http://schemas.microsoft.com/office/drawing/2014/main" id="{2325AC2A-0179-4E2C-A697-2E9C281EE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5" name="Obraz 4" descr="Obraz zawierający tekst, akcesorium, parasol, clipart&#10;&#10;Opis wygenerowany automatycznie">
            <a:extLst>
              <a:ext uri="{FF2B5EF4-FFF2-40B4-BE49-F238E27FC236}">
                <a16:creationId xmlns:a16="http://schemas.microsoft.com/office/drawing/2014/main" id="{98890DD9-4A9D-4031-9D43-387AE9C3E428}"/>
              </a:ext>
            </a:extLst>
          </p:cNvPr>
          <p:cNvPicPr>
            <a:picLocks noChangeAspect="1"/>
          </p:cNvPicPr>
          <p:nvPr/>
        </p:nvPicPr>
        <p:blipFill>
          <a:blip r:embed="rId3"/>
          <a:stretch>
            <a:fillRect/>
          </a:stretch>
        </p:blipFill>
        <p:spPr>
          <a:xfrm>
            <a:off x="5160400" y="4076700"/>
            <a:ext cx="5370048" cy="1678140"/>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1638092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EF8FA567-6801-4E44-99F0-F1AED7BDC5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1" name="Rectangle 10">
              <a:extLst>
                <a:ext uri="{FF2B5EF4-FFF2-40B4-BE49-F238E27FC236}">
                  <a16:creationId xmlns:a16="http://schemas.microsoft.com/office/drawing/2014/main" id="{53531099-7A4C-4E6F-AB08-894FB06436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516D0A97-FFB8-4867-8BE5-0ED64374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F118CF65-5A7A-4F58-AF57-6D7BC957D6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F5263132-B512-4579-9667-7386672755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7CB24533-42BB-43BD-BCAF-5B91919C4C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150D66A5-5EDF-49CD-AEF2-5A8E440BBA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a:extLst>
                <a:ext uri="{FF2B5EF4-FFF2-40B4-BE49-F238E27FC236}">
                  <a16:creationId xmlns:a16="http://schemas.microsoft.com/office/drawing/2014/main" id="{1A152188-3059-4726-B555-A1F07B0A4CB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9" name="Freeform 5">
            <a:extLst>
              <a:ext uri="{FF2B5EF4-FFF2-40B4-BE49-F238E27FC236}">
                <a16:creationId xmlns:a16="http://schemas.microsoft.com/office/drawing/2014/main" id="{CEBEAC7A-C116-40DD-86AB-EAD36DF0F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ytuł 1">
            <a:extLst>
              <a:ext uri="{FF2B5EF4-FFF2-40B4-BE49-F238E27FC236}">
                <a16:creationId xmlns:a16="http://schemas.microsoft.com/office/drawing/2014/main" id="{61E20030-8213-42BD-997B-208574DD8D3D}"/>
              </a:ext>
            </a:extLst>
          </p:cNvPr>
          <p:cNvSpPr>
            <a:spLocks noGrp="1"/>
          </p:cNvSpPr>
          <p:nvPr>
            <p:ph type="title"/>
          </p:nvPr>
        </p:nvSpPr>
        <p:spPr>
          <a:xfrm>
            <a:off x="639098" y="629265"/>
            <a:ext cx="3421623" cy="5601210"/>
          </a:xfrm>
        </p:spPr>
        <p:txBody>
          <a:bodyPr>
            <a:normAutofit/>
          </a:bodyPr>
          <a:lstStyle/>
          <a:p>
            <a:r>
              <a:rPr lang="pl-PL" sz="4000"/>
              <a:t>Prawa konsumenta</a:t>
            </a:r>
          </a:p>
        </p:txBody>
      </p:sp>
      <p:sp>
        <p:nvSpPr>
          <p:cNvPr id="3" name="Symbol zastępczy zawartości 2">
            <a:extLst>
              <a:ext uri="{FF2B5EF4-FFF2-40B4-BE49-F238E27FC236}">
                <a16:creationId xmlns:a16="http://schemas.microsoft.com/office/drawing/2014/main" id="{B0FE3DA6-5C48-492A-9922-A5C264BA0319}"/>
              </a:ext>
            </a:extLst>
          </p:cNvPr>
          <p:cNvSpPr>
            <a:spLocks noGrp="1"/>
          </p:cNvSpPr>
          <p:nvPr>
            <p:ph idx="1"/>
          </p:nvPr>
        </p:nvSpPr>
        <p:spPr>
          <a:xfrm>
            <a:off x="4719483" y="629265"/>
            <a:ext cx="6813755" cy="3811740"/>
          </a:xfrm>
        </p:spPr>
        <p:txBody>
          <a:bodyPr anchor="ctr">
            <a:normAutofit/>
          </a:bodyPr>
          <a:lstStyle/>
          <a:p>
            <a:pPr marL="0" indent="0">
              <a:lnSpc>
                <a:spcPct val="90000"/>
              </a:lnSpc>
              <a:buNone/>
            </a:pPr>
            <a:r>
              <a:rPr lang="pl-PL" b="1" u="sng" dirty="0">
                <a:solidFill>
                  <a:schemeClr val="bg1"/>
                </a:solidFill>
              </a:rPr>
              <a:t>Prawo do gwarancji </a:t>
            </a:r>
            <a:r>
              <a:rPr lang="pl-PL" dirty="0">
                <a:solidFill>
                  <a:schemeClr val="bg1"/>
                </a:solidFill>
              </a:rPr>
              <a:t>nie występuje zawsze. Udziela jej gwarant, którym może być sprzedawca, producent, dystrybutor czy importer. To on określa czas gwarancji; może trwać rok, dwa lata, pięć lat lub nawet dożywotnio. Po każdej pozytywnie rozpatrzonej reklamacji czas gwarancji rozpoczyna się na nowo. Oczywiście, jeśli wymieniamy pojedynczą część (np. w samochodzie), nowy okres gwarancji dotyczy tylko tej części. Sposobem załatwienia reklamacji w przypadku gwarancji jest wymiana produktu na nieuszkodzony lub naprawa, a decyzję w tej sprawie podejmuje gwarant. Należy pamiętać, że gwarancja może nie obejmować np. produktów przecenionych (mimo że na te same produkty w pełnej cenie sprzedawca udzielał gwarancji). </a:t>
            </a:r>
          </a:p>
          <a:p>
            <a:pPr marL="0" indent="0">
              <a:lnSpc>
                <a:spcPct val="90000"/>
              </a:lnSpc>
              <a:buNone/>
            </a:pPr>
            <a:endParaRPr lang="pl-PL" dirty="0">
              <a:solidFill>
                <a:schemeClr val="bg1"/>
              </a:solidFill>
            </a:endParaRPr>
          </a:p>
        </p:txBody>
      </p:sp>
      <p:sp>
        <p:nvSpPr>
          <p:cNvPr id="21" name="Rectangle 20">
            <a:extLst>
              <a:ext uri="{FF2B5EF4-FFF2-40B4-BE49-F238E27FC236}">
                <a16:creationId xmlns:a16="http://schemas.microsoft.com/office/drawing/2014/main" id="{2325AC2A-0179-4E2C-A697-2E9C281EE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5" name="Obraz 4" descr="Obraz zawierający tekst, akcesorium, parasol, clipart&#10;&#10;Opis wygenerowany automatycznie">
            <a:extLst>
              <a:ext uri="{FF2B5EF4-FFF2-40B4-BE49-F238E27FC236}">
                <a16:creationId xmlns:a16="http://schemas.microsoft.com/office/drawing/2014/main" id="{8A5F8CBF-D27D-4562-B01D-3CE0C5329DA9}"/>
              </a:ext>
            </a:extLst>
          </p:cNvPr>
          <p:cNvPicPr>
            <a:picLocks noChangeAspect="1"/>
          </p:cNvPicPr>
          <p:nvPr/>
        </p:nvPicPr>
        <p:blipFill>
          <a:blip r:embed="rId3"/>
          <a:stretch>
            <a:fillRect/>
          </a:stretch>
        </p:blipFill>
        <p:spPr>
          <a:xfrm>
            <a:off x="5160400" y="4372062"/>
            <a:ext cx="5370048" cy="1678140"/>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3851198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1A3481-635B-4BD5-A2DD-7A61BE7F76C0}"/>
              </a:ext>
            </a:extLst>
          </p:cNvPr>
          <p:cNvSpPr>
            <a:spLocks noGrp="1"/>
          </p:cNvSpPr>
          <p:nvPr>
            <p:ph type="title"/>
          </p:nvPr>
        </p:nvSpPr>
        <p:spPr>
          <a:xfrm>
            <a:off x="1154953" y="973668"/>
            <a:ext cx="8761413" cy="706964"/>
          </a:xfrm>
        </p:spPr>
        <p:txBody>
          <a:bodyPr>
            <a:normAutofit/>
          </a:bodyPr>
          <a:lstStyle/>
          <a:p>
            <a:r>
              <a:rPr lang="pl-PL" sz="3300"/>
              <a:t>Instytucje chroniące prawa konsumenta</a:t>
            </a:r>
          </a:p>
        </p:txBody>
      </p:sp>
      <p:sp>
        <p:nvSpPr>
          <p:cNvPr id="3" name="Symbol zastępczy zawartości 2">
            <a:extLst>
              <a:ext uri="{FF2B5EF4-FFF2-40B4-BE49-F238E27FC236}">
                <a16:creationId xmlns:a16="http://schemas.microsoft.com/office/drawing/2014/main" id="{14163DCC-4AF1-4D8E-9A17-352E73CB9A01}"/>
              </a:ext>
            </a:extLst>
          </p:cNvPr>
          <p:cNvSpPr>
            <a:spLocks noGrp="1"/>
          </p:cNvSpPr>
          <p:nvPr>
            <p:ph idx="1"/>
          </p:nvPr>
        </p:nvSpPr>
        <p:spPr>
          <a:xfrm>
            <a:off x="1154954" y="2603500"/>
            <a:ext cx="6397313" cy="3416300"/>
          </a:xfrm>
        </p:spPr>
        <p:txBody>
          <a:bodyPr anchor="ctr">
            <a:normAutofit/>
          </a:bodyPr>
          <a:lstStyle/>
          <a:p>
            <a:pPr>
              <a:lnSpc>
                <a:spcPct val="90000"/>
              </a:lnSpc>
            </a:pPr>
            <a:r>
              <a:rPr lang="pl-PL" b="1" dirty="0"/>
              <a:t>Urząd Ochrony Konkurencji i Konsumentów (UOKiK) </a:t>
            </a:r>
          </a:p>
          <a:p>
            <a:pPr marL="0" indent="0">
              <a:lnSpc>
                <a:spcPct val="90000"/>
              </a:lnSpc>
              <a:buNone/>
            </a:pPr>
            <a:r>
              <a:rPr lang="pl-PL" sz="1600" dirty="0"/>
              <a:t>Zajmuje się on ochroną zarówno konsumentów, jak i przedsiębiorstw (przed działaniami innych firm utrudniającymi uczciwą konkurencję). Chroni zbiorowe interesy konsumentów, prowadzi postępowania w sprawie bezpieczeństwa produktów oraz przedstawia poglądy w kwestiach dotyczących ochrony konsumentów. Na swej stronie internetowej UOKiK publikuje rejestr niedozwolonych zapisów (klauzul) w umowach, umieszcza ostrzeżenia konsumenckie oraz opisuje nieuczciwe praktyki rynkowe. Znajdziemy tam również wiele porad – m.in. dotyczących zakupów na odległość, korzystania z usług firm finansowych, turystycznych, lotniczych, hotelarskich, kupowania żywności, samochodów czy zabawek.</a:t>
            </a:r>
          </a:p>
        </p:txBody>
      </p:sp>
      <p:pic>
        <p:nvPicPr>
          <p:cNvPr id="5" name="Obraz 4">
            <a:extLst>
              <a:ext uri="{FF2B5EF4-FFF2-40B4-BE49-F238E27FC236}">
                <a16:creationId xmlns:a16="http://schemas.microsoft.com/office/drawing/2014/main" id="{DE2F0AC4-22C5-4326-ABAB-F3378D332326}"/>
              </a:ext>
            </a:extLst>
          </p:cNvPr>
          <p:cNvPicPr>
            <a:picLocks noChangeAspect="1"/>
          </p:cNvPicPr>
          <p:nvPr/>
        </p:nvPicPr>
        <p:blipFill rotWithShape="1">
          <a:blip r:embed="rId2"/>
          <a:srcRect r="-2" b="417"/>
          <a:stretch/>
        </p:blipFill>
        <p:spPr>
          <a:xfrm>
            <a:off x="8020571" y="2775951"/>
            <a:ext cx="3080048" cy="3067163"/>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5734493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sala konferencyjna)">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Bezpieczne zakupy" id="{A2E46E46-56C4-4169-80A1-FB7E4F1119B9}" vid="{CE9880F4-803E-4789-A27B-73872F715A96}"/>
    </a:ext>
  </a:extLst>
</a:theme>
</file>

<file path=docProps/app.xml><?xml version="1.0" encoding="utf-8"?>
<Properties xmlns="http://schemas.openxmlformats.org/officeDocument/2006/extended-properties" xmlns:vt="http://schemas.openxmlformats.org/officeDocument/2006/docPropsVTypes">
  <Template>Załącznik nr 2. Bezpieczne zakupy</Template>
  <TotalTime>0</TotalTime>
  <Words>876</Words>
  <Application>Microsoft Office PowerPoint</Application>
  <PresentationFormat>Panoramiczny</PresentationFormat>
  <Paragraphs>31</Paragraphs>
  <Slides>11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11</vt:i4>
      </vt:variant>
    </vt:vector>
  </HeadingPairs>
  <TitlesOfParts>
    <vt:vector size="15" baseType="lpstr">
      <vt:lpstr>Arial</vt:lpstr>
      <vt:lpstr>Century Gothic</vt:lpstr>
      <vt:lpstr>Wingdings 3</vt:lpstr>
      <vt:lpstr>Jon (sala konferencyjna)</vt:lpstr>
      <vt:lpstr>Bezpieczne zakupy  i prawa konsumenckie</vt:lpstr>
      <vt:lpstr>Kim jest konsument?</vt:lpstr>
      <vt:lpstr>Z historii ekonomii</vt:lpstr>
      <vt:lpstr>Prawa konsumenta</vt:lpstr>
      <vt:lpstr>Prawa konsumenta</vt:lpstr>
      <vt:lpstr>Prawa konsumenta</vt:lpstr>
      <vt:lpstr>Prawa konsumenta</vt:lpstr>
      <vt:lpstr>Prawa konsumenta</vt:lpstr>
      <vt:lpstr>Instytucje chroniące prawa konsumenta</vt:lpstr>
      <vt:lpstr>Instytucje chroniące prawa konsumenta</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Bezpieczne zakupy  i prawa konsumenckie</dc:title>
  <dc:creator>Marzena Rudzka-Kupczyńska</dc:creator>
  <cp:lastModifiedBy>Marzena Rudzka-Kupczyńska</cp:lastModifiedBy>
  <cp:revision>1</cp:revision>
  <dcterms:created xsi:type="dcterms:W3CDTF">2021-03-21T13:07:41Z</dcterms:created>
  <dcterms:modified xsi:type="dcterms:W3CDTF">2021-03-21T13:07:59Z</dcterms:modified>
</cp:coreProperties>
</file>