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8" r:id="rId3"/>
    <p:sldId id="260" r:id="rId4"/>
    <p:sldId id="262" r:id="rId5"/>
    <p:sldId id="263" r:id="rId6"/>
    <p:sldId id="261" r:id="rId7"/>
    <p:sldId id="264" r:id="rId8"/>
    <p:sldId id="265" r:id="rId9"/>
    <p:sldId id="266" r:id="rId10"/>
    <p:sldId id="267" r:id="rId11"/>
    <p:sldId id="268" r:id="rId12"/>
    <p:sldId id="269" r:id="rId13"/>
    <p:sldId id="270"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5A45-26D4-464A-8C7A-373C2EB16E5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pl-PL"/>
        </a:p>
      </dgm:t>
    </dgm:pt>
    <dgm:pt modelId="{E620C652-0881-4249-8483-A243B762CAF6}">
      <dgm:prSet/>
      <dgm:spPr/>
      <dgm:t>
        <a:bodyPr/>
        <a:lstStyle/>
        <a:p>
          <a:r>
            <a:rPr lang="pl-PL" dirty="0"/>
            <a:t>Najprościej można powiedzieć, że są to środki, które nie zostały wydane. Powstają wtedy, kiedy nasze dochody są wyższe niż wydatki. Nasz domowy budżet może być zrównoważony, wykazywać deficyt lub nadwyżkę. To właśnie z nadwyżki tworzą się </a:t>
          </a:r>
          <a:r>
            <a:rPr lang="pl-PL" b="1" dirty="0"/>
            <a:t>oszczędności.</a:t>
          </a:r>
          <a:r>
            <a:rPr lang="pl-PL" dirty="0"/>
            <a:t> Jeśli w danym czasie wypracowaliśmy nadwyżkę, możemy ją przeznaczyć na większe wydatki w kolejnym okresie lub odłożyć w postaci oszczędności. </a:t>
          </a:r>
        </a:p>
      </dgm:t>
    </dgm:pt>
    <dgm:pt modelId="{994D4C72-1E79-4259-8C71-2F23671C3C9C}" type="parTrans" cxnId="{565ADD20-8C2A-401B-BCC4-9C99370F7E8B}">
      <dgm:prSet/>
      <dgm:spPr/>
      <dgm:t>
        <a:bodyPr/>
        <a:lstStyle/>
        <a:p>
          <a:endParaRPr lang="pl-PL"/>
        </a:p>
      </dgm:t>
    </dgm:pt>
    <dgm:pt modelId="{85107958-DA95-455A-9E03-94038408AB6F}" type="sibTrans" cxnId="{565ADD20-8C2A-401B-BCC4-9C99370F7E8B}">
      <dgm:prSet/>
      <dgm:spPr/>
      <dgm:t>
        <a:bodyPr/>
        <a:lstStyle/>
        <a:p>
          <a:endParaRPr lang="pl-PL"/>
        </a:p>
      </dgm:t>
    </dgm:pt>
    <dgm:pt modelId="{80559E21-1CED-4E8E-B95D-E3C463A08E35}" type="pres">
      <dgm:prSet presAssocID="{B9F25A45-26D4-464A-8C7A-373C2EB16E5B}" presName="Name0" presStyleCnt="0">
        <dgm:presLayoutVars>
          <dgm:chMax/>
          <dgm:chPref/>
          <dgm:dir/>
        </dgm:presLayoutVars>
      </dgm:prSet>
      <dgm:spPr/>
    </dgm:pt>
    <dgm:pt modelId="{09F18EC9-F9A6-41D2-A7DA-59B846745B39}" type="pres">
      <dgm:prSet presAssocID="{E620C652-0881-4249-8483-A243B762CAF6}" presName="composite" presStyleCnt="0">
        <dgm:presLayoutVars>
          <dgm:chMax/>
          <dgm:chPref/>
        </dgm:presLayoutVars>
      </dgm:prSet>
      <dgm:spPr/>
    </dgm:pt>
    <dgm:pt modelId="{CB1FC660-CB75-4122-88D9-C3FF12AA54AF}" type="pres">
      <dgm:prSet presAssocID="{E620C652-0881-4249-8483-A243B762CAF6}" presName="Image" presStyleLbl="bgImgPlace1" presStyleIdx="0" presStyleCnt="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27D2BB54-9195-4E02-9369-496110C4D231}" type="pres">
      <dgm:prSet presAssocID="{E620C652-0881-4249-8483-A243B762CAF6}" presName="ParentText" presStyleLbl="revTx" presStyleIdx="0" presStyleCnt="1">
        <dgm:presLayoutVars>
          <dgm:chMax val="0"/>
          <dgm:chPref val="0"/>
          <dgm:bulletEnabled val="1"/>
        </dgm:presLayoutVars>
      </dgm:prSet>
      <dgm:spPr/>
    </dgm:pt>
    <dgm:pt modelId="{34380B4E-14BF-4461-92B9-22ADAD26501B}" type="pres">
      <dgm:prSet presAssocID="{E620C652-0881-4249-8483-A243B762CAF6}" presName="tlFrame" presStyleLbl="node1" presStyleIdx="0" presStyleCnt="4"/>
      <dgm:spPr/>
    </dgm:pt>
    <dgm:pt modelId="{6BA6FD62-4475-4311-BD86-94892E8EAFB8}" type="pres">
      <dgm:prSet presAssocID="{E620C652-0881-4249-8483-A243B762CAF6}" presName="trFrame" presStyleLbl="node1" presStyleIdx="1" presStyleCnt="4"/>
      <dgm:spPr/>
    </dgm:pt>
    <dgm:pt modelId="{F6DE0BFB-4037-4C8C-8780-45F9BE2D10ED}" type="pres">
      <dgm:prSet presAssocID="{E620C652-0881-4249-8483-A243B762CAF6}" presName="blFrame" presStyleLbl="node1" presStyleIdx="2" presStyleCnt="4"/>
      <dgm:spPr/>
    </dgm:pt>
    <dgm:pt modelId="{B2D894AF-ACBD-49A7-9E8D-829C5C8BE3BE}" type="pres">
      <dgm:prSet presAssocID="{E620C652-0881-4249-8483-A243B762CAF6}" presName="brFrame" presStyleLbl="node1" presStyleIdx="3" presStyleCnt="4"/>
      <dgm:spPr/>
    </dgm:pt>
  </dgm:ptLst>
  <dgm:cxnLst>
    <dgm:cxn modelId="{565ADD20-8C2A-401B-BCC4-9C99370F7E8B}" srcId="{B9F25A45-26D4-464A-8C7A-373C2EB16E5B}" destId="{E620C652-0881-4249-8483-A243B762CAF6}" srcOrd="0" destOrd="0" parTransId="{994D4C72-1E79-4259-8C71-2F23671C3C9C}" sibTransId="{85107958-DA95-455A-9E03-94038408AB6F}"/>
    <dgm:cxn modelId="{C6092C97-A917-4DE4-9EC5-23CA9AB744B8}" type="presOf" srcId="{B9F25A45-26D4-464A-8C7A-373C2EB16E5B}" destId="{80559E21-1CED-4E8E-B95D-E3C463A08E35}" srcOrd="0" destOrd="0" presId="urn:microsoft.com/office/officeart/2009/3/layout/FramedTextPicture"/>
    <dgm:cxn modelId="{293C4AE3-B9B7-4C84-9F44-FA9CFCC9DFD1}" type="presOf" srcId="{E620C652-0881-4249-8483-A243B762CAF6}" destId="{27D2BB54-9195-4E02-9369-496110C4D231}" srcOrd="0" destOrd="0" presId="urn:microsoft.com/office/officeart/2009/3/layout/FramedTextPicture"/>
    <dgm:cxn modelId="{997DD94D-1786-4700-920A-0AFDEEBC7D73}" type="presParOf" srcId="{80559E21-1CED-4E8E-B95D-E3C463A08E35}" destId="{09F18EC9-F9A6-41D2-A7DA-59B846745B39}" srcOrd="0" destOrd="0" presId="urn:microsoft.com/office/officeart/2009/3/layout/FramedTextPicture"/>
    <dgm:cxn modelId="{6CDC2D7B-2046-47D0-A47C-5A9F9E7D3E04}" type="presParOf" srcId="{09F18EC9-F9A6-41D2-A7DA-59B846745B39}" destId="{CB1FC660-CB75-4122-88D9-C3FF12AA54AF}" srcOrd="0" destOrd="0" presId="urn:microsoft.com/office/officeart/2009/3/layout/FramedTextPicture"/>
    <dgm:cxn modelId="{DFA345EC-4F63-4E54-B204-0947D3453BAB}" type="presParOf" srcId="{09F18EC9-F9A6-41D2-A7DA-59B846745B39}" destId="{27D2BB54-9195-4E02-9369-496110C4D231}" srcOrd="1" destOrd="0" presId="urn:microsoft.com/office/officeart/2009/3/layout/FramedTextPicture"/>
    <dgm:cxn modelId="{AD08D9A1-413A-4D10-AF6C-9EC6F88591BC}" type="presParOf" srcId="{09F18EC9-F9A6-41D2-A7DA-59B846745B39}" destId="{34380B4E-14BF-4461-92B9-22ADAD26501B}" srcOrd="2" destOrd="0" presId="urn:microsoft.com/office/officeart/2009/3/layout/FramedTextPicture"/>
    <dgm:cxn modelId="{61D6446F-5B4B-4F63-BED5-67CE8524C9D1}" type="presParOf" srcId="{09F18EC9-F9A6-41D2-A7DA-59B846745B39}" destId="{6BA6FD62-4475-4311-BD86-94892E8EAFB8}" srcOrd="3" destOrd="0" presId="urn:microsoft.com/office/officeart/2009/3/layout/FramedTextPicture"/>
    <dgm:cxn modelId="{80330AC8-F4AE-4F6D-ADF2-77A7CAE76A47}" type="presParOf" srcId="{09F18EC9-F9A6-41D2-A7DA-59B846745B39}" destId="{F6DE0BFB-4037-4C8C-8780-45F9BE2D10ED}" srcOrd="4" destOrd="0" presId="urn:microsoft.com/office/officeart/2009/3/layout/FramedTextPicture"/>
    <dgm:cxn modelId="{D4CF44EF-9294-4C24-8F5C-81A0568F25A1}" type="presParOf" srcId="{09F18EC9-F9A6-41D2-A7DA-59B846745B39}" destId="{B2D894AF-ACBD-49A7-9E8D-829C5C8BE3BE}"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A1EFD-E1B6-44E0-B54E-3528C56FE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04311D-8346-476A-9F20-B62A25CBF022}">
      <dgm:prSet/>
      <dgm:spPr/>
      <dgm:t>
        <a:bodyPr/>
        <a:lstStyle/>
        <a:p>
          <a:r>
            <a:rPr lang="pl-PL" dirty="0"/>
            <a:t>Dzięki sporządzeniu listy planowanych i zrealizowanych wydatków łatwiej je kontrolować, aby nie przekraczały dochodu. Pozwala to również na szukanie możliwości oszczędzania. </a:t>
          </a:r>
          <a:r>
            <a:rPr lang="pl-PL" u="sng" dirty="0"/>
            <a:t>Zazwyczaj najwięcej oszczędzamy, rezygnując z nieplanowanych wydatków. Nie chodzi o rezygnowanie ze wszystkich przyjemności, ale kontrolowanie, ile pieniędzy wydajemy na rzeczy, które nie są niezbędne.</a:t>
          </a:r>
          <a:endParaRPr lang="en-US" u="sng" dirty="0"/>
        </a:p>
      </dgm:t>
    </dgm:pt>
    <dgm:pt modelId="{D2DF37B0-C352-4AE7-BAC7-74320D0A3A2D}" type="parTrans" cxnId="{9A238837-70C1-40D0-8923-EDE55028E801}">
      <dgm:prSet/>
      <dgm:spPr/>
      <dgm:t>
        <a:bodyPr/>
        <a:lstStyle/>
        <a:p>
          <a:endParaRPr lang="en-US"/>
        </a:p>
      </dgm:t>
    </dgm:pt>
    <dgm:pt modelId="{55940EB3-8182-4588-923F-4ADA25201514}" type="sibTrans" cxnId="{9A238837-70C1-40D0-8923-EDE55028E801}">
      <dgm:prSet/>
      <dgm:spPr/>
      <dgm:t>
        <a:bodyPr/>
        <a:lstStyle/>
        <a:p>
          <a:endParaRPr lang="en-US"/>
        </a:p>
      </dgm:t>
    </dgm:pt>
    <dgm:pt modelId="{4C9FC06E-BE89-421F-A1FE-837B0E9F351E}">
      <dgm:prSet/>
      <dgm:spPr/>
      <dgm:t>
        <a:bodyPr/>
        <a:lstStyle/>
        <a:p>
          <a:r>
            <a:rPr lang="pl-PL"/>
            <a:t>Ważne jest sprecyzowanie celu, na który zbieramy. Jeżeli wiemy, co jest naszym marzeniem i na co chcemy przeznaczyć pieniądze, łatwiej będzie nam osiągnąć cel.</a:t>
          </a:r>
          <a:endParaRPr lang="en-US"/>
        </a:p>
      </dgm:t>
    </dgm:pt>
    <dgm:pt modelId="{4DCFAAEB-CEB1-41E2-9010-E24B1A570576}" type="parTrans" cxnId="{A3A2926F-2157-46BF-9F55-B10DD9B589C1}">
      <dgm:prSet/>
      <dgm:spPr/>
      <dgm:t>
        <a:bodyPr/>
        <a:lstStyle/>
        <a:p>
          <a:endParaRPr lang="en-US"/>
        </a:p>
      </dgm:t>
    </dgm:pt>
    <dgm:pt modelId="{A71A17E1-11C4-445E-8A30-73573A4DDA18}" type="sibTrans" cxnId="{A3A2926F-2157-46BF-9F55-B10DD9B589C1}">
      <dgm:prSet/>
      <dgm:spPr/>
      <dgm:t>
        <a:bodyPr/>
        <a:lstStyle/>
        <a:p>
          <a:endParaRPr lang="en-US"/>
        </a:p>
      </dgm:t>
    </dgm:pt>
    <dgm:pt modelId="{1D20A38E-E2FA-4EBF-90F1-9559A3625EA9}" type="pres">
      <dgm:prSet presAssocID="{376A1EFD-E1B6-44E0-B54E-3528C56FE0CD}" presName="linear" presStyleCnt="0">
        <dgm:presLayoutVars>
          <dgm:animLvl val="lvl"/>
          <dgm:resizeHandles val="exact"/>
        </dgm:presLayoutVars>
      </dgm:prSet>
      <dgm:spPr/>
    </dgm:pt>
    <dgm:pt modelId="{358A6FA9-EDD5-4BD7-80D3-213A88A1CC23}" type="pres">
      <dgm:prSet presAssocID="{9904311D-8346-476A-9F20-B62A25CBF022}" presName="parentText" presStyleLbl="node1" presStyleIdx="0" presStyleCnt="2">
        <dgm:presLayoutVars>
          <dgm:chMax val="0"/>
          <dgm:bulletEnabled val="1"/>
        </dgm:presLayoutVars>
      </dgm:prSet>
      <dgm:spPr/>
    </dgm:pt>
    <dgm:pt modelId="{8FA4B7A0-E69D-4D5E-B77D-50AC3CABA402}" type="pres">
      <dgm:prSet presAssocID="{55940EB3-8182-4588-923F-4ADA25201514}" presName="spacer" presStyleCnt="0"/>
      <dgm:spPr/>
    </dgm:pt>
    <dgm:pt modelId="{68FB6FA5-0D84-4E71-AC91-550CBAC9AEE2}" type="pres">
      <dgm:prSet presAssocID="{4C9FC06E-BE89-421F-A1FE-837B0E9F351E}" presName="parentText" presStyleLbl="node1" presStyleIdx="1" presStyleCnt="2">
        <dgm:presLayoutVars>
          <dgm:chMax val="0"/>
          <dgm:bulletEnabled val="1"/>
        </dgm:presLayoutVars>
      </dgm:prSet>
      <dgm:spPr/>
    </dgm:pt>
  </dgm:ptLst>
  <dgm:cxnLst>
    <dgm:cxn modelId="{DFD90922-9122-4885-95BA-0291CF56BA70}" type="presOf" srcId="{376A1EFD-E1B6-44E0-B54E-3528C56FE0CD}" destId="{1D20A38E-E2FA-4EBF-90F1-9559A3625EA9}" srcOrd="0" destOrd="0" presId="urn:microsoft.com/office/officeart/2005/8/layout/vList2"/>
    <dgm:cxn modelId="{9A238837-70C1-40D0-8923-EDE55028E801}" srcId="{376A1EFD-E1B6-44E0-B54E-3528C56FE0CD}" destId="{9904311D-8346-476A-9F20-B62A25CBF022}" srcOrd="0" destOrd="0" parTransId="{D2DF37B0-C352-4AE7-BAC7-74320D0A3A2D}" sibTransId="{55940EB3-8182-4588-923F-4ADA25201514}"/>
    <dgm:cxn modelId="{A3A2926F-2157-46BF-9F55-B10DD9B589C1}" srcId="{376A1EFD-E1B6-44E0-B54E-3528C56FE0CD}" destId="{4C9FC06E-BE89-421F-A1FE-837B0E9F351E}" srcOrd="1" destOrd="0" parTransId="{4DCFAAEB-CEB1-41E2-9010-E24B1A570576}" sibTransId="{A71A17E1-11C4-445E-8A30-73573A4DDA18}"/>
    <dgm:cxn modelId="{EB658EBD-7783-4FBC-B906-F4B65A10ABC7}" type="presOf" srcId="{9904311D-8346-476A-9F20-B62A25CBF022}" destId="{358A6FA9-EDD5-4BD7-80D3-213A88A1CC23}" srcOrd="0" destOrd="0" presId="urn:microsoft.com/office/officeart/2005/8/layout/vList2"/>
    <dgm:cxn modelId="{B085D2D2-8247-4998-9F2F-50F123133F65}" type="presOf" srcId="{4C9FC06E-BE89-421F-A1FE-837B0E9F351E}" destId="{68FB6FA5-0D84-4E71-AC91-550CBAC9AEE2}" srcOrd="0" destOrd="0" presId="urn:microsoft.com/office/officeart/2005/8/layout/vList2"/>
    <dgm:cxn modelId="{23FDC4CF-D64A-4F01-899B-24617866ABAA}" type="presParOf" srcId="{1D20A38E-E2FA-4EBF-90F1-9559A3625EA9}" destId="{358A6FA9-EDD5-4BD7-80D3-213A88A1CC23}" srcOrd="0" destOrd="0" presId="urn:microsoft.com/office/officeart/2005/8/layout/vList2"/>
    <dgm:cxn modelId="{0DED526D-9168-4E78-A044-1F93AC8E4F4F}" type="presParOf" srcId="{1D20A38E-E2FA-4EBF-90F1-9559A3625EA9}" destId="{8FA4B7A0-E69D-4D5E-B77D-50AC3CABA402}" srcOrd="1" destOrd="0" presId="urn:microsoft.com/office/officeart/2005/8/layout/vList2"/>
    <dgm:cxn modelId="{E9A707F2-FF90-4FB7-B9CA-0A885D35F34B}" type="presParOf" srcId="{1D20A38E-E2FA-4EBF-90F1-9559A3625EA9}" destId="{68FB6FA5-0D84-4E71-AC91-550CBAC9AEE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9168D-B9D2-4FC1-B7AE-D8BC7BFF8DBC}" type="doc">
      <dgm:prSet loTypeId="urn:microsoft.com/office/officeart/2005/8/layout/vList2" loCatId="list" qsTypeId="urn:microsoft.com/office/officeart/2005/8/quickstyle/3d1" qsCatId="3D" csTypeId="urn:microsoft.com/office/officeart/2005/8/colors/accent6_3" csCatId="accent6"/>
      <dgm:spPr/>
      <dgm:t>
        <a:bodyPr/>
        <a:lstStyle/>
        <a:p>
          <a:endParaRPr lang="pl-PL"/>
        </a:p>
      </dgm:t>
    </dgm:pt>
    <dgm:pt modelId="{2F038C27-1016-4203-A3DD-5583AA76F408}">
      <dgm:prSet/>
      <dgm:spPr/>
      <dgm:t>
        <a:bodyPr/>
        <a:lstStyle/>
        <a:p>
          <a:r>
            <a:rPr lang="pl-PL" b="1" dirty="0">
              <a:solidFill>
                <a:schemeClr val="tx1"/>
              </a:solidFill>
            </a:rPr>
            <a:t>Wskazówka</a:t>
          </a:r>
          <a:br>
            <a:rPr lang="pl-PL" dirty="0"/>
          </a:br>
          <a:r>
            <a:rPr lang="pl-PL" dirty="0"/>
            <a:t> Cel oszczędnościowy warto zapisać na kartce i powiesić w widocznym miejscu. Można też wydrukować zdjęcie ilustrujące marzenie. Będzie to dodatkowa motywacja do planowania wydatków i trzymania się sporządzonej </a:t>
          </a:r>
        </a:p>
      </dgm:t>
    </dgm:pt>
    <dgm:pt modelId="{D8B7184D-59FF-47C9-94BB-727CC6D3B789}" type="parTrans" cxnId="{96AE0644-341F-47A8-97E0-2CD049B345F2}">
      <dgm:prSet/>
      <dgm:spPr/>
      <dgm:t>
        <a:bodyPr/>
        <a:lstStyle/>
        <a:p>
          <a:endParaRPr lang="pl-PL"/>
        </a:p>
      </dgm:t>
    </dgm:pt>
    <dgm:pt modelId="{9D58ABC9-29CC-4F31-ADE4-35D9A88E4291}" type="sibTrans" cxnId="{96AE0644-341F-47A8-97E0-2CD049B345F2}">
      <dgm:prSet/>
      <dgm:spPr/>
      <dgm:t>
        <a:bodyPr/>
        <a:lstStyle/>
        <a:p>
          <a:endParaRPr lang="pl-PL"/>
        </a:p>
      </dgm:t>
    </dgm:pt>
    <dgm:pt modelId="{FE88D309-F0B7-4A7F-A3EE-90CD8E633565}" type="pres">
      <dgm:prSet presAssocID="{F119168D-B9D2-4FC1-B7AE-D8BC7BFF8DBC}" presName="linear" presStyleCnt="0">
        <dgm:presLayoutVars>
          <dgm:animLvl val="lvl"/>
          <dgm:resizeHandles val="exact"/>
        </dgm:presLayoutVars>
      </dgm:prSet>
      <dgm:spPr/>
    </dgm:pt>
    <dgm:pt modelId="{64F49D18-7BE7-4425-A883-2A268FF69257}" type="pres">
      <dgm:prSet presAssocID="{2F038C27-1016-4203-A3DD-5583AA76F408}" presName="parentText" presStyleLbl="node1" presStyleIdx="0" presStyleCnt="1" custLinFactY="-27669" custLinFactNeighborX="-13331" custLinFactNeighborY="-100000">
        <dgm:presLayoutVars>
          <dgm:chMax val="0"/>
          <dgm:bulletEnabled val="1"/>
        </dgm:presLayoutVars>
      </dgm:prSet>
      <dgm:spPr/>
    </dgm:pt>
  </dgm:ptLst>
  <dgm:cxnLst>
    <dgm:cxn modelId="{96AE0644-341F-47A8-97E0-2CD049B345F2}" srcId="{F119168D-B9D2-4FC1-B7AE-D8BC7BFF8DBC}" destId="{2F038C27-1016-4203-A3DD-5583AA76F408}" srcOrd="0" destOrd="0" parTransId="{D8B7184D-59FF-47C9-94BB-727CC6D3B789}" sibTransId="{9D58ABC9-29CC-4F31-ADE4-35D9A88E4291}"/>
    <dgm:cxn modelId="{58F38573-E977-4D7A-A652-EDCE501C0C44}" type="presOf" srcId="{F119168D-B9D2-4FC1-B7AE-D8BC7BFF8DBC}" destId="{FE88D309-F0B7-4A7F-A3EE-90CD8E633565}" srcOrd="0" destOrd="0" presId="urn:microsoft.com/office/officeart/2005/8/layout/vList2"/>
    <dgm:cxn modelId="{B6DC6F8A-6F50-4285-9046-4105EA35721B}" type="presOf" srcId="{2F038C27-1016-4203-A3DD-5583AA76F408}" destId="{64F49D18-7BE7-4425-A883-2A268FF69257}" srcOrd="0" destOrd="0" presId="urn:microsoft.com/office/officeart/2005/8/layout/vList2"/>
    <dgm:cxn modelId="{7889B634-09F6-40A2-A84B-D6ACFBCD3DB0}" type="presParOf" srcId="{FE88D309-F0B7-4A7F-A3EE-90CD8E633565}" destId="{64F49D18-7BE7-4425-A883-2A268FF6925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892757-C0B6-4516-8F6E-10FF038DFD5D}" type="doc">
      <dgm:prSet loTypeId="urn:microsoft.com/office/officeart/2005/8/layout/vList2" loCatId="list" qsTypeId="urn:microsoft.com/office/officeart/2005/8/quickstyle/3d1" qsCatId="3D" csTypeId="urn:microsoft.com/office/officeart/2005/8/colors/accent6_3" csCatId="accent6"/>
      <dgm:spPr/>
      <dgm:t>
        <a:bodyPr/>
        <a:lstStyle/>
        <a:p>
          <a:endParaRPr lang="pl-PL"/>
        </a:p>
      </dgm:t>
    </dgm:pt>
    <dgm:pt modelId="{963B1217-82D5-477F-BCAC-C195EC05E291}">
      <dgm:prSet/>
      <dgm:spPr/>
      <dgm:t>
        <a:bodyPr/>
        <a:lstStyle/>
        <a:p>
          <a:r>
            <a:rPr lang="pl-PL" dirty="0"/>
            <a:t>Sposób na oszczędzanie może polegać nie tylko na kontrolowaniu i planowaniu wydatków, lecz także np. na przeznaczaniu pewnego odsetka wydanych pieniędzy na oszczędności. Ta metoda pozwala na zbieranie drobnych kwot i obserwowanie, jak systematycznie rosną nasze oszczędności. Pozwala również (dzięki temu, że możemy oszacować przyszłe wydatki) w przybliżeniu określić, kiedy uzbieramy na wybrany cel. </a:t>
          </a:r>
        </a:p>
      </dgm:t>
    </dgm:pt>
    <dgm:pt modelId="{DBEF23BD-676F-4789-969E-41A5E8AAD1C8}" type="parTrans" cxnId="{D55FDE3E-2DDA-4146-B8F9-491FAA2CFDA8}">
      <dgm:prSet/>
      <dgm:spPr/>
      <dgm:t>
        <a:bodyPr/>
        <a:lstStyle/>
        <a:p>
          <a:endParaRPr lang="pl-PL"/>
        </a:p>
      </dgm:t>
    </dgm:pt>
    <dgm:pt modelId="{E18B3135-ADEA-4077-AFC6-C19160E50819}" type="sibTrans" cxnId="{D55FDE3E-2DDA-4146-B8F9-491FAA2CFDA8}">
      <dgm:prSet/>
      <dgm:spPr/>
      <dgm:t>
        <a:bodyPr/>
        <a:lstStyle/>
        <a:p>
          <a:endParaRPr lang="pl-PL"/>
        </a:p>
      </dgm:t>
    </dgm:pt>
    <dgm:pt modelId="{8FBEFD4A-152C-4E1F-BCB9-52072F74192A}" type="pres">
      <dgm:prSet presAssocID="{9D892757-C0B6-4516-8F6E-10FF038DFD5D}" presName="linear" presStyleCnt="0">
        <dgm:presLayoutVars>
          <dgm:animLvl val="lvl"/>
          <dgm:resizeHandles val="exact"/>
        </dgm:presLayoutVars>
      </dgm:prSet>
      <dgm:spPr/>
    </dgm:pt>
    <dgm:pt modelId="{69D1F308-13E4-4ADC-A842-22109AECDBD6}" type="pres">
      <dgm:prSet presAssocID="{963B1217-82D5-477F-BCAC-C195EC05E291}" presName="parentText" presStyleLbl="node1" presStyleIdx="0" presStyleCnt="1" custLinFactX="36883" custLinFactNeighborX="100000" custLinFactNeighborY="1702">
        <dgm:presLayoutVars>
          <dgm:chMax val="0"/>
          <dgm:bulletEnabled val="1"/>
        </dgm:presLayoutVars>
      </dgm:prSet>
      <dgm:spPr/>
    </dgm:pt>
  </dgm:ptLst>
  <dgm:cxnLst>
    <dgm:cxn modelId="{2F17A123-79FA-4829-8105-A8A0EF5A7028}" type="presOf" srcId="{9D892757-C0B6-4516-8F6E-10FF038DFD5D}" destId="{8FBEFD4A-152C-4E1F-BCB9-52072F74192A}" srcOrd="0" destOrd="0" presId="urn:microsoft.com/office/officeart/2005/8/layout/vList2"/>
    <dgm:cxn modelId="{D55FDE3E-2DDA-4146-B8F9-491FAA2CFDA8}" srcId="{9D892757-C0B6-4516-8F6E-10FF038DFD5D}" destId="{963B1217-82D5-477F-BCAC-C195EC05E291}" srcOrd="0" destOrd="0" parTransId="{DBEF23BD-676F-4789-969E-41A5E8AAD1C8}" sibTransId="{E18B3135-ADEA-4077-AFC6-C19160E50819}"/>
    <dgm:cxn modelId="{144205CB-7240-441C-9E75-E0ECD626DEFD}" type="presOf" srcId="{963B1217-82D5-477F-BCAC-C195EC05E291}" destId="{69D1F308-13E4-4ADC-A842-22109AECDBD6}" srcOrd="0" destOrd="0" presId="urn:microsoft.com/office/officeart/2005/8/layout/vList2"/>
    <dgm:cxn modelId="{481B5BC4-F2D9-46C0-A936-98C0381ECD8A}" type="presParOf" srcId="{8FBEFD4A-152C-4E1F-BCB9-52072F74192A}" destId="{69D1F308-13E4-4ADC-A842-22109AECDBD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1F0D56-46C5-465A-9DCF-40EBF79C078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pl-PL"/>
        </a:p>
      </dgm:t>
    </dgm:pt>
    <dgm:pt modelId="{957A768B-43D8-4153-9851-0C5EA3FF6ED8}">
      <dgm:prSet/>
      <dgm:spPr/>
      <dgm:t>
        <a:bodyPr/>
        <a:lstStyle/>
        <a:p>
          <a:r>
            <a:rPr lang="pl-PL" dirty="0"/>
            <a:t>Gdybyśmy w każdym miesiącu wydawali dokładnie tyle, ile wynosi nasz dochód, i nie posiadali oszczędności, każdy nieprzewidziany zakup wiązałby się z potrzebą wzięcia pożyczki lub kredytu. Oszczędzanie nie tylko pozwala na sfinansowanie celów i nagłych wydatków; </a:t>
          </a:r>
          <a:r>
            <a:rPr lang="pl-PL" b="1" dirty="0"/>
            <a:t>przede wszystkim buduje poczucie bezpieczeństwa</a:t>
          </a:r>
          <a:r>
            <a:rPr lang="pl-PL" dirty="0"/>
            <a:t>. </a:t>
          </a:r>
        </a:p>
      </dgm:t>
    </dgm:pt>
    <dgm:pt modelId="{D6EEBC12-AD27-41D0-BB08-B3A38253A6C5}" type="parTrans" cxnId="{670BB1A4-853D-4CAE-8D29-1F386C5A2C21}">
      <dgm:prSet/>
      <dgm:spPr/>
      <dgm:t>
        <a:bodyPr/>
        <a:lstStyle/>
        <a:p>
          <a:endParaRPr lang="pl-PL"/>
        </a:p>
      </dgm:t>
    </dgm:pt>
    <dgm:pt modelId="{49D1A78B-A265-4728-9E9F-EE2EC77D17B6}" type="sibTrans" cxnId="{670BB1A4-853D-4CAE-8D29-1F386C5A2C21}">
      <dgm:prSet/>
      <dgm:spPr/>
      <dgm:t>
        <a:bodyPr/>
        <a:lstStyle/>
        <a:p>
          <a:endParaRPr lang="pl-PL"/>
        </a:p>
      </dgm:t>
    </dgm:pt>
    <dgm:pt modelId="{598A600B-0959-4631-9B61-10A4059D0A0E}" type="pres">
      <dgm:prSet presAssocID="{261F0D56-46C5-465A-9DCF-40EBF79C078F}" presName="Name0" presStyleCnt="0">
        <dgm:presLayoutVars>
          <dgm:chMax val="7"/>
          <dgm:dir/>
          <dgm:animLvl val="lvl"/>
          <dgm:resizeHandles val="exact"/>
        </dgm:presLayoutVars>
      </dgm:prSet>
      <dgm:spPr/>
    </dgm:pt>
    <dgm:pt modelId="{9E42F294-9F58-48AF-8ACA-73261107C59F}" type="pres">
      <dgm:prSet presAssocID="{957A768B-43D8-4153-9851-0C5EA3FF6ED8}" presName="circle1" presStyleLbl="node1" presStyleIdx="0" presStyleCnt="1"/>
      <dgm:spPr/>
    </dgm:pt>
    <dgm:pt modelId="{83D13DC1-4FB0-440A-ACDA-4756FB698AF3}" type="pres">
      <dgm:prSet presAssocID="{957A768B-43D8-4153-9851-0C5EA3FF6ED8}" presName="space" presStyleCnt="0"/>
      <dgm:spPr/>
    </dgm:pt>
    <dgm:pt modelId="{F5932BE7-E2A4-4235-80DC-02272AFE5920}" type="pres">
      <dgm:prSet presAssocID="{957A768B-43D8-4153-9851-0C5EA3FF6ED8}" presName="rect1" presStyleLbl="alignAcc1" presStyleIdx="0" presStyleCnt="1"/>
      <dgm:spPr/>
    </dgm:pt>
    <dgm:pt modelId="{FA1C1B12-2B05-457C-8F15-9F52ABA69237}" type="pres">
      <dgm:prSet presAssocID="{957A768B-43D8-4153-9851-0C5EA3FF6ED8}" presName="rect1ParTxNoCh" presStyleLbl="alignAcc1" presStyleIdx="0" presStyleCnt="1">
        <dgm:presLayoutVars>
          <dgm:chMax val="1"/>
          <dgm:bulletEnabled val="1"/>
        </dgm:presLayoutVars>
      </dgm:prSet>
      <dgm:spPr/>
    </dgm:pt>
  </dgm:ptLst>
  <dgm:cxnLst>
    <dgm:cxn modelId="{C94CA68D-8D71-48F8-974A-9D450FB467F3}" type="presOf" srcId="{261F0D56-46C5-465A-9DCF-40EBF79C078F}" destId="{598A600B-0959-4631-9B61-10A4059D0A0E}" srcOrd="0" destOrd="0" presId="urn:microsoft.com/office/officeart/2005/8/layout/target3"/>
    <dgm:cxn modelId="{34BECEA2-640B-47DD-AE50-D74354D1C584}" type="presOf" srcId="{957A768B-43D8-4153-9851-0C5EA3FF6ED8}" destId="{FA1C1B12-2B05-457C-8F15-9F52ABA69237}" srcOrd="1" destOrd="0" presId="urn:microsoft.com/office/officeart/2005/8/layout/target3"/>
    <dgm:cxn modelId="{670BB1A4-853D-4CAE-8D29-1F386C5A2C21}" srcId="{261F0D56-46C5-465A-9DCF-40EBF79C078F}" destId="{957A768B-43D8-4153-9851-0C5EA3FF6ED8}" srcOrd="0" destOrd="0" parTransId="{D6EEBC12-AD27-41D0-BB08-B3A38253A6C5}" sibTransId="{49D1A78B-A265-4728-9E9F-EE2EC77D17B6}"/>
    <dgm:cxn modelId="{9B7A87DC-BECC-4B60-8BFB-9DC5B021EE89}" type="presOf" srcId="{957A768B-43D8-4153-9851-0C5EA3FF6ED8}" destId="{F5932BE7-E2A4-4235-80DC-02272AFE5920}" srcOrd="0" destOrd="0" presId="urn:microsoft.com/office/officeart/2005/8/layout/target3"/>
    <dgm:cxn modelId="{A13DC970-1ED5-493A-BFD1-90B205040EE7}" type="presParOf" srcId="{598A600B-0959-4631-9B61-10A4059D0A0E}" destId="{9E42F294-9F58-48AF-8ACA-73261107C59F}" srcOrd="0" destOrd="0" presId="urn:microsoft.com/office/officeart/2005/8/layout/target3"/>
    <dgm:cxn modelId="{6F97EA80-46C5-461B-8919-3D87A06B9F08}" type="presParOf" srcId="{598A600B-0959-4631-9B61-10A4059D0A0E}" destId="{83D13DC1-4FB0-440A-ACDA-4756FB698AF3}" srcOrd="1" destOrd="0" presId="urn:microsoft.com/office/officeart/2005/8/layout/target3"/>
    <dgm:cxn modelId="{E1B3774B-25D3-42AD-8829-7354E164A0E2}" type="presParOf" srcId="{598A600B-0959-4631-9B61-10A4059D0A0E}" destId="{F5932BE7-E2A4-4235-80DC-02272AFE5920}" srcOrd="2" destOrd="0" presId="urn:microsoft.com/office/officeart/2005/8/layout/target3"/>
    <dgm:cxn modelId="{EB921ABF-ABB2-4DD3-A7CB-4007B85CA0CE}" type="presParOf" srcId="{598A600B-0959-4631-9B61-10A4059D0A0E}" destId="{FA1C1B12-2B05-457C-8F15-9F52ABA6923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FC660-CB75-4122-88D9-C3FF12AA54AF}">
      <dsp:nvSpPr>
        <dsp:cNvPr id="0" name=""/>
        <dsp:cNvSpPr/>
      </dsp:nvSpPr>
      <dsp:spPr>
        <a:xfrm>
          <a:off x="444544" y="0"/>
          <a:ext cx="2762036" cy="18413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2BB54-9195-4E02-9369-496110C4D231}">
      <dsp:nvSpPr>
        <dsp:cNvPr id="0" name=""/>
        <dsp:cNvSpPr/>
      </dsp:nvSpPr>
      <dsp:spPr>
        <a:xfrm>
          <a:off x="3321904" y="1956493"/>
          <a:ext cx="3913123" cy="2417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Najprościej można powiedzieć, że są to środki, które nie zostały wydane. Powstają wtedy, kiedy nasze dochody są wyższe niż wydatki. Nasz domowy budżet może być zrównoważony, wykazywać deficyt lub nadwyżkę. To właśnie z nadwyżki tworzą się </a:t>
          </a:r>
          <a:r>
            <a:rPr lang="pl-PL" sz="1600" b="1" kern="1200" dirty="0"/>
            <a:t>oszczędności.</a:t>
          </a:r>
          <a:r>
            <a:rPr lang="pl-PL" sz="1600" kern="1200" dirty="0"/>
            <a:t> Jeśli w danym czasie wypracowaliśmy nadwyżkę, możemy ją przeznaczyć na większe wydatki w kolejnym okresie lub odłożyć w postaci oszczędności. </a:t>
          </a:r>
        </a:p>
      </dsp:txBody>
      <dsp:txXfrm>
        <a:off x="3321904" y="1956493"/>
        <a:ext cx="3913123" cy="2417067"/>
      </dsp:txXfrm>
    </dsp:sp>
    <dsp:sp modelId="{34380B4E-14BF-4461-92B9-22ADAD26501B}">
      <dsp:nvSpPr>
        <dsp:cNvPr id="0" name=""/>
        <dsp:cNvSpPr/>
      </dsp:nvSpPr>
      <dsp:spPr>
        <a:xfrm>
          <a:off x="2976649" y="1611535"/>
          <a:ext cx="939779" cy="94002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6FD62-4475-4311-BD86-94892E8EAFB8}">
      <dsp:nvSpPr>
        <dsp:cNvPr id="0" name=""/>
        <dsp:cNvSpPr/>
      </dsp:nvSpPr>
      <dsp:spPr>
        <a:xfrm rot="5400000">
          <a:off x="6667599" y="1611656"/>
          <a:ext cx="940023" cy="93977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E0BFB-4037-4C8C-8780-45F9BE2D10ED}">
      <dsp:nvSpPr>
        <dsp:cNvPr id="0" name=""/>
        <dsp:cNvSpPr/>
      </dsp:nvSpPr>
      <dsp:spPr>
        <a:xfrm rot="16200000">
          <a:off x="2976528" y="3779089"/>
          <a:ext cx="940023" cy="93977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D894AF-ACBD-49A7-9E8D-829C5C8BE3BE}">
      <dsp:nvSpPr>
        <dsp:cNvPr id="0" name=""/>
        <dsp:cNvSpPr/>
      </dsp:nvSpPr>
      <dsp:spPr>
        <a:xfrm rot="10800000">
          <a:off x="6667721" y="3778967"/>
          <a:ext cx="939779" cy="94002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A6FA9-EDD5-4BD7-80D3-213A88A1CC23}">
      <dsp:nvSpPr>
        <dsp:cNvPr id="0" name=""/>
        <dsp:cNvSpPr/>
      </dsp:nvSpPr>
      <dsp:spPr>
        <a:xfrm>
          <a:off x="0" y="63189"/>
          <a:ext cx="10659110"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dirty="0"/>
            <a:t>Dzięki sporządzeniu listy planowanych i zrealizowanych wydatków łatwiej je kontrolować, aby nie przekraczały dochodu. Pozwala to również na szukanie możliwości oszczędzania. </a:t>
          </a:r>
          <a:r>
            <a:rPr lang="pl-PL" sz="2400" u="sng" kern="1200" dirty="0"/>
            <a:t>Zazwyczaj najwięcej oszczędzamy, rezygnując z nieplanowanych wydatków. Nie chodzi o rezygnowanie ze wszystkich przyjemności, ale kontrolowanie, ile pieniędzy wydajemy na rzeczy, które nie są niezbędne.</a:t>
          </a:r>
          <a:endParaRPr lang="en-US" sz="2400" u="sng" kern="1200" dirty="0"/>
        </a:p>
      </dsp:txBody>
      <dsp:txXfrm>
        <a:off x="101436" y="164625"/>
        <a:ext cx="10456238" cy="1875047"/>
      </dsp:txXfrm>
    </dsp:sp>
    <dsp:sp modelId="{68FB6FA5-0D84-4E71-AC91-550CBAC9AEE2}">
      <dsp:nvSpPr>
        <dsp:cNvPr id="0" name=""/>
        <dsp:cNvSpPr/>
      </dsp:nvSpPr>
      <dsp:spPr>
        <a:xfrm>
          <a:off x="0" y="2210229"/>
          <a:ext cx="10659110" cy="2077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l-PL" sz="2400" kern="1200"/>
            <a:t>Ważne jest sprecyzowanie celu, na który zbieramy. Jeżeli wiemy, co jest naszym marzeniem i na co chcemy przeznaczyć pieniądze, łatwiej będzie nam osiągnąć cel.</a:t>
          </a:r>
          <a:endParaRPr lang="en-US" sz="2400" kern="1200"/>
        </a:p>
      </dsp:txBody>
      <dsp:txXfrm>
        <a:off x="101436" y="2311665"/>
        <a:ext cx="10456238" cy="1875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49D18-7BE7-4425-A883-2A268FF69257}">
      <dsp:nvSpPr>
        <dsp:cNvPr id="0" name=""/>
        <dsp:cNvSpPr/>
      </dsp:nvSpPr>
      <dsp:spPr>
        <a:xfrm>
          <a:off x="0" y="0"/>
          <a:ext cx="4786974" cy="2457000"/>
        </a:xfrm>
        <a:prstGeom prst="round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pl-PL" sz="2100" b="1" kern="1200" dirty="0">
              <a:solidFill>
                <a:schemeClr val="tx1"/>
              </a:solidFill>
            </a:rPr>
            <a:t>Wskazówka</a:t>
          </a:r>
          <a:br>
            <a:rPr lang="pl-PL" sz="2100" kern="1200" dirty="0"/>
          </a:br>
          <a:r>
            <a:rPr lang="pl-PL" sz="2100" kern="1200" dirty="0"/>
            <a:t> Cel oszczędnościowy warto zapisać na kartce i powiesić w widocznym miejscu. Można też wydrukować zdjęcie ilustrujące marzenie. Będzie to dodatkowa motywacja do planowania wydatków i trzymania się sporządzonej </a:t>
          </a:r>
        </a:p>
      </dsp:txBody>
      <dsp:txXfrm>
        <a:off x="119941" y="119941"/>
        <a:ext cx="4547092" cy="2217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F308-13E4-4ADC-A842-22109AECDBD6}">
      <dsp:nvSpPr>
        <dsp:cNvPr id="0" name=""/>
        <dsp:cNvSpPr/>
      </dsp:nvSpPr>
      <dsp:spPr>
        <a:xfrm>
          <a:off x="0" y="204426"/>
          <a:ext cx="4851215" cy="3112200"/>
        </a:xfrm>
        <a:prstGeom prst="round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Sposób na oszczędzanie może polegać nie tylko na kontrolowaniu i planowaniu wydatków, lecz także np. na przeznaczaniu pewnego odsetka wydanych pieniędzy na oszczędności. Ta metoda pozwala na zbieranie drobnych kwot i obserwowanie, jak systematycznie rosną nasze oszczędności. Pozwala również (dzięki temu, że możemy oszacować przyszłe wydatki) w przybliżeniu określić, kiedy uzbieramy na wybrany cel. </a:t>
          </a:r>
        </a:p>
      </dsp:txBody>
      <dsp:txXfrm>
        <a:off x="151925" y="356351"/>
        <a:ext cx="4547365" cy="2808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F294-9F58-48AF-8ACA-73261107C59F}">
      <dsp:nvSpPr>
        <dsp:cNvPr id="0" name=""/>
        <dsp:cNvSpPr/>
      </dsp:nvSpPr>
      <dsp:spPr>
        <a:xfrm>
          <a:off x="0" y="0"/>
          <a:ext cx="1716565" cy="171656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32BE7-E2A4-4235-80DC-02272AFE5920}">
      <dsp:nvSpPr>
        <dsp:cNvPr id="0" name=""/>
        <dsp:cNvSpPr/>
      </dsp:nvSpPr>
      <dsp:spPr>
        <a:xfrm>
          <a:off x="858282" y="0"/>
          <a:ext cx="9800827" cy="171656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Gdybyśmy w każdym miesiącu wydawali dokładnie tyle, ile wynosi nasz dochód, i nie posiadali oszczędności, każdy nieprzewidziany zakup wiązałby się z potrzebą wzięcia pożyczki lub kredytu. Oszczędzanie nie tylko pozwala na sfinansowanie celów i nagłych wydatków; </a:t>
          </a:r>
          <a:r>
            <a:rPr lang="pl-PL" sz="2300" b="1" kern="1200" dirty="0"/>
            <a:t>przede wszystkim buduje poczucie bezpieczeństwa</a:t>
          </a:r>
          <a:r>
            <a:rPr lang="pl-PL" sz="2300" kern="1200" dirty="0"/>
            <a:t>. </a:t>
          </a:r>
        </a:p>
      </dsp:txBody>
      <dsp:txXfrm>
        <a:off x="858282" y="0"/>
        <a:ext cx="9800827" cy="1716565"/>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3/21/2021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57792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3/21/2021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079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3/21/2021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147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3/21/2021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5845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3/21/2021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8207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3/21/2021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05335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3/21/2021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5628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3/21/2021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36076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3/21/2021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495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3/21/2021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9146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3/21/2021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005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3/21/2021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03659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40" r:id="rId8"/>
    <p:sldLayoutId id="2147483741" r:id="rId9"/>
    <p:sldLayoutId id="2147483742" r:id="rId10"/>
    <p:sldLayoutId id="2147483750"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5.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1026" name="Picture 2" descr="Zobacz obraz źródłowy">
            <a:extLst>
              <a:ext uri="{FF2B5EF4-FFF2-40B4-BE49-F238E27FC236}">
                <a16:creationId xmlns:a16="http://schemas.microsoft.com/office/drawing/2014/main" id="{C43362C3-6065-4BDA-9B7E-54C099FFB4A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9800" r="-1" b="-1"/>
          <a:stretch/>
        </p:blipFill>
        <p:spPr bwMode="auto">
          <a:xfrm>
            <a:off x="1525" y="10"/>
            <a:ext cx="1218895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76" name="Oval 75">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ytuł 1">
            <a:extLst>
              <a:ext uri="{FF2B5EF4-FFF2-40B4-BE49-F238E27FC236}">
                <a16:creationId xmlns:a16="http://schemas.microsoft.com/office/drawing/2014/main" id="{B6C153B8-A63A-48DE-8BDE-81260AD5AD5D}"/>
              </a:ext>
            </a:extLst>
          </p:cNvPr>
          <p:cNvSpPr>
            <a:spLocks noGrp="1"/>
          </p:cNvSpPr>
          <p:nvPr>
            <p:ph type="ctrTitle"/>
          </p:nvPr>
        </p:nvSpPr>
        <p:spPr>
          <a:xfrm>
            <a:off x="409575" y="586039"/>
            <a:ext cx="11245239" cy="2418080"/>
          </a:xfrm>
        </p:spPr>
        <p:txBody>
          <a:bodyPr>
            <a:normAutofit/>
          </a:bodyPr>
          <a:lstStyle/>
          <a:p>
            <a:r>
              <a:rPr lang="pl-PL" sz="6600" b="0" i="0" dirty="0">
                <a:solidFill>
                  <a:srgbClr val="FFFFFF"/>
                </a:solidFill>
                <a:effectLst/>
                <a:latin typeface="Rockwell Extra Bold" panose="02060903040505020403" pitchFamily="18" charset="0"/>
              </a:rPr>
              <a:t>Planowanie i kontrola wydatków</a:t>
            </a:r>
            <a:endParaRPr lang="pl-PL" sz="6600" dirty="0">
              <a:solidFill>
                <a:srgbClr val="FFFFFF"/>
              </a:solidFill>
              <a:latin typeface="Rockwell Extra Bold" panose="02060903040505020403" pitchFamily="18" charset="0"/>
            </a:endParaRPr>
          </a:p>
        </p:txBody>
      </p:sp>
      <p:sp>
        <p:nvSpPr>
          <p:cNvPr id="3" name="Podtytuł 2">
            <a:extLst>
              <a:ext uri="{FF2B5EF4-FFF2-40B4-BE49-F238E27FC236}">
                <a16:creationId xmlns:a16="http://schemas.microsoft.com/office/drawing/2014/main" id="{3831AF45-3C57-45CB-96A9-9A9674F6DDA7}"/>
              </a:ext>
            </a:extLst>
          </p:cNvPr>
          <p:cNvSpPr>
            <a:spLocks noGrp="1"/>
          </p:cNvSpPr>
          <p:nvPr>
            <p:ph type="subTitle" idx="1"/>
          </p:nvPr>
        </p:nvSpPr>
        <p:spPr>
          <a:xfrm>
            <a:off x="2562606" y="3602038"/>
            <a:ext cx="7063739" cy="1655762"/>
          </a:xfrm>
        </p:spPr>
        <p:txBody>
          <a:bodyPr>
            <a:normAutofit/>
          </a:bodyPr>
          <a:lstStyle/>
          <a:p>
            <a:r>
              <a:rPr lang="pl-PL" dirty="0">
                <a:solidFill>
                  <a:srgbClr val="FFFFFF"/>
                </a:solidFill>
                <a:latin typeface="Elephant" panose="02020904090505020303" pitchFamily="18" charset="0"/>
              </a:rPr>
              <a:t>c</a:t>
            </a:r>
            <a:r>
              <a:rPr lang="pl-PL" b="0" i="0" dirty="0">
                <a:solidFill>
                  <a:srgbClr val="FFFFFF"/>
                </a:solidFill>
                <a:effectLst/>
                <a:latin typeface="Elephant" panose="02020904090505020303" pitchFamily="18" charset="0"/>
              </a:rPr>
              <a:t>zyli o sile zarządzania własnymi pieniędzmi</a:t>
            </a:r>
          </a:p>
          <a:p>
            <a:endParaRPr lang="pl-PL" dirty="0">
              <a:solidFill>
                <a:srgbClr val="FFFFFF"/>
              </a:solidFill>
            </a:endParaRPr>
          </a:p>
        </p:txBody>
      </p:sp>
    </p:spTree>
    <p:extLst>
      <p:ext uri="{BB962C8B-B14F-4D97-AF65-F5344CB8AC3E}">
        <p14:creationId xmlns:p14="http://schemas.microsoft.com/office/powerpoint/2010/main" val="3863245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obacz obraz źródłowy">
            <a:extLst>
              <a:ext uri="{FF2B5EF4-FFF2-40B4-BE49-F238E27FC236}">
                <a16:creationId xmlns:a16="http://schemas.microsoft.com/office/drawing/2014/main" id="{24ACCE87-4C15-4C7C-ACDE-1EBD48565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640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76AF82E0-CB42-46EF-890B-A85E0573C45E}"/>
              </a:ext>
            </a:extLst>
          </p:cNvPr>
          <p:cNvGraphicFramePr/>
          <p:nvPr>
            <p:extLst>
              <p:ext uri="{D42A27DB-BD31-4B8C-83A1-F6EECF244321}">
                <p14:modId xmlns:p14="http://schemas.microsoft.com/office/powerpoint/2010/main" val="4038581011"/>
              </p:ext>
            </p:extLst>
          </p:nvPr>
        </p:nvGraphicFramePr>
        <p:xfrm>
          <a:off x="537716" y="3678399"/>
          <a:ext cx="4786975" cy="2793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Symbol zastępczy zawartości 4">
            <a:extLst>
              <a:ext uri="{FF2B5EF4-FFF2-40B4-BE49-F238E27FC236}">
                <a16:creationId xmlns:a16="http://schemas.microsoft.com/office/drawing/2014/main" id="{149E371F-C949-4625-B067-CF186AB02DDE}"/>
              </a:ext>
            </a:extLst>
          </p:cNvPr>
          <p:cNvGraphicFramePr>
            <a:graphicFrameLocks noGrp="1"/>
          </p:cNvGraphicFramePr>
          <p:nvPr>
            <p:ph idx="1"/>
            <p:extLst>
              <p:ext uri="{D42A27DB-BD31-4B8C-83A1-F6EECF244321}">
                <p14:modId xmlns:p14="http://schemas.microsoft.com/office/powerpoint/2010/main" val="598627791"/>
              </p:ext>
            </p:extLst>
          </p:nvPr>
        </p:nvGraphicFramePr>
        <p:xfrm>
          <a:off x="6964964" y="56183"/>
          <a:ext cx="4851215" cy="34151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Obraz 5" descr="Obraz zawierający tekst&#10;&#10;Opis wygenerowany automatycznie">
            <a:extLst>
              <a:ext uri="{FF2B5EF4-FFF2-40B4-BE49-F238E27FC236}">
                <a16:creationId xmlns:a16="http://schemas.microsoft.com/office/drawing/2014/main" id="{8C9EA296-45DE-461B-8615-9B8F81A420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4471" y="2314876"/>
            <a:ext cx="3242633" cy="1480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4780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F21B7-95A8-4438-8935-73D9F7B84C20}"/>
              </a:ext>
            </a:extLst>
          </p:cNvPr>
          <p:cNvSpPr>
            <a:spLocks noGrp="1"/>
          </p:cNvSpPr>
          <p:nvPr>
            <p:ph type="title"/>
          </p:nvPr>
        </p:nvSpPr>
        <p:spPr>
          <a:xfrm>
            <a:off x="301841" y="365125"/>
            <a:ext cx="11567604" cy="1325563"/>
          </a:xfrm>
        </p:spPr>
        <p:txBody>
          <a:bodyPr>
            <a:normAutofit fontScale="90000"/>
          </a:bodyPr>
          <a:lstStyle/>
          <a:p>
            <a:pPr algn="ctr"/>
            <a:r>
              <a:rPr lang="pl-PL" sz="6000" dirty="0">
                <a:latin typeface="Elephant" panose="02020904090505020303" pitchFamily="18" charset="0"/>
              </a:rPr>
              <a:t>Dlaczego oszczędzanie jest ważne</a:t>
            </a:r>
            <a:r>
              <a:rPr lang="pl-PL" dirty="0"/>
              <a:t>?</a:t>
            </a:r>
          </a:p>
        </p:txBody>
      </p:sp>
      <p:graphicFrame>
        <p:nvGraphicFramePr>
          <p:cNvPr id="9" name="Symbol zastępczy zawartości 8">
            <a:extLst>
              <a:ext uri="{FF2B5EF4-FFF2-40B4-BE49-F238E27FC236}">
                <a16:creationId xmlns:a16="http://schemas.microsoft.com/office/drawing/2014/main" id="{01B3FB95-7E80-493A-9639-A13229C64C59}"/>
              </a:ext>
            </a:extLst>
          </p:cNvPr>
          <p:cNvGraphicFramePr>
            <a:graphicFrameLocks noGrp="1"/>
          </p:cNvGraphicFramePr>
          <p:nvPr>
            <p:ph sz="half" idx="1"/>
            <p:extLst>
              <p:ext uri="{D42A27DB-BD31-4B8C-83A1-F6EECF244321}">
                <p14:modId xmlns:p14="http://schemas.microsoft.com/office/powerpoint/2010/main" val="2156202404"/>
              </p:ext>
            </p:extLst>
          </p:nvPr>
        </p:nvGraphicFramePr>
        <p:xfrm>
          <a:off x="777240" y="1825625"/>
          <a:ext cx="10659110" cy="1716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ymbol zastępczy zawartości 7">
            <a:extLst>
              <a:ext uri="{FF2B5EF4-FFF2-40B4-BE49-F238E27FC236}">
                <a16:creationId xmlns:a16="http://schemas.microsoft.com/office/drawing/2014/main" id="{8558451B-1F60-4750-BD31-620746A83102}"/>
              </a:ext>
            </a:extLst>
          </p:cNvPr>
          <p:cNvSpPr>
            <a:spLocks noGrp="1"/>
          </p:cNvSpPr>
          <p:nvPr>
            <p:ph sz="half" idx="2"/>
          </p:nvPr>
        </p:nvSpPr>
        <p:spPr>
          <a:xfrm>
            <a:off x="777240" y="3677127"/>
            <a:ext cx="10576560" cy="2918982"/>
          </a:xfrm>
        </p:spPr>
        <p:txBody>
          <a:bodyPr>
            <a:noAutofit/>
          </a:bodyPr>
          <a:lstStyle/>
          <a:p>
            <a:pPr marL="0" indent="0" algn="ctr">
              <a:buNone/>
            </a:pPr>
            <a:r>
              <a:rPr lang="pl-PL" b="1" dirty="0">
                <a:latin typeface="Arial Black" panose="020B0A04020102020204" pitchFamily="34" charset="0"/>
              </a:rPr>
              <a:t>Oszczędzamy z kilku podstawowych powodów. </a:t>
            </a:r>
          </a:p>
          <a:p>
            <a:pPr marL="0" indent="0" algn="ctr">
              <a:buNone/>
            </a:pPr>
            <a:r>
              <a:rPr lang="pl-PL" b="1" dirty="0"/>
              <a:t>Po pierwsze </a:t>
            </a:r>
            <a:r>
              <a:rPr lang="pl-PL" dirty="0"/>
              <a:t>po to, żeby dysponować środkami na wydatki niezaplanowane, ale konieczne ‒ np. na leki, naprawę samochodu lub nową pralkę.</a:t>
            </a:r>
          </a:p>
          <a:p>
            <a:pPr marL="0" indent="0" algn="ctr">
              <a:buNone/>
            </a:pPr>
            <a:r>
              <a:rPr lang="pl-PL" dirty="0"/>
              <a:t> </a:t>
            </a:r>
            <a:r>
              <a:rPr lang="pl-PL" b="1" dirty="0"/>
              <a:t>Po drugie </a:t>
            </a:r>
            <a:r>
              <a:rPr lang="pl-PL" dirty="0"/>
              <a:t>chcemy mieć rezerwę na przyszłość – na określony cel (np. zakup samochodu, wakacje czy budowę domu). </a:t>
            </a:r>
          </a:p>
          <a:p>
            <a:pPr marL="0" indent="0" algn="ctr">
              <a:buNone/>
            </a:pPr>
            <a:r>
              <a:rPr lang="pl-PL" b="1" dirty="0"/>
              <a:t>Po trzecie</a:t>
            </a:r>
            <a:r>
              <a:rPr lang="pl-PL" dirty="0"/>
              <a:t>, warto mieć odłożone pieniądze na wszelki wypadek. Często oszczędzamy nie na własne potrzeby, ale na przykład po to, by sfinansować wydatki związane z edukacją dzieci czy zakupem dla nich mieszkania. Nawyk oszczędzania pomaga nam zatroszczyć się o swój los i los swojej rodzinie.</a:t>
            </a:r>
          </a:p>
        </p:txBody>
      </p:sp>
    </p:spTree>
    <p:extLst>
      <p:ext uri="{BB962C8B-B14F-4D97-AF65-F5344CB8AC3E}">
        <p14:creationId xmlns:p14="http://schemas.microsoft.com/office/powerpoint/2010/main" val="336183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circle(in)">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circle(in)">
                                      <p:cBhvr>
                                        <p:cTn id="35" dur="20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circle(in)">
                                      <p:cBhvr>
                                        <p:cTn id="40" dur="20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circle(in)">
                                      <p:cBhvr>
                                        <p:cTn id="45"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F8B5EB-19E2-4699-B890-3B2795B5BDA7}"/>
              </a:ext>
            </a:extLst>
          </p:cNvPr>
          <p:cNvSpPr>
            <a:spLocks noGrp="1"/>
          </p:cNvSpPr>
          <p:nvPr>
            <p:ph type="title"/>
          </p:nvPr>
        </p:nvSpPr>
        <p:spPr>
          <a:xfrm>
            <a:off x="777240" y="184658"/>
            <a:ext cx="10659110" cy="1325563"/>
          </a:xfrm>
        </p:spPr>
        <p:txBody>
          <a:bodyPr>
            <a:normAutofit/>
          </a:bodyPr>
          <a:lstStyle/>
          <a:p>
            <a:pPr algn="ctr"/>
            <a:r>
              <a:rPr lang="pl-PL" sz="4900" dirty="0"/>
              <a:t>Podsumowując </a:t>
            </a:r>
            <a:r>
              <a:rPr lang="pl-PL" sz="4900" dirty="0">
                <a:sym typeface="Wingdings" panose="05000000000000000000" pitchFamily="2" charset="2"/>
              </a:rPr>
              <a:t></a:t>
            </a:r>
            <a:endParaRPr lang="pl-PL" sz="6600" dirty="0"/>
          </a:p>
        </p:txBody>
      </p:sp>
      <p:sp>
        <p:nvSpPr>
          <p:cNvPr id="4" name="Symbol zastępczy zawartości 3">
            <a:extLst>
              <a:ext uri="{FF2B5EF4-FFF2-40B4-BE49-F238E27FC236}">
                <a16:creationId xmlns:a16="http://schemas.microsoft.com/office/drawing/2014/main" id="{A2CB2E39-EBB4-4EDF-BDC5-057BF2658904}"/>
              </a:ext>
            </a:extLst>
          </p:cNvPr>
          <p:cNvSpPr>
            <a:spLocks noGrp="1"/>
          </p:cNvSpPr>
          <p:nvPr>
            <p:ph sz="half" idx="1"/>
          </p:nvPr>
        </p:nvSpPr>
        <p:spPr>
          <a:xfrm>
            <a:off x="777240" y="1411550"/>
            <a:ext cx="10659109" cy="2017450"/>
          </a:xfrm>
        </p:spPr>
        <p:txBody>
          <a:bodyPr>
            <a:normAutofit fontScale="92500"/>
          </a:bodyPr>
          <a:lstStyle/>
          <a:p>
            <a:pPr marL="0" indent="0" algn="ctr">
              <a:buNone/>
            </a:pPr>
            <a:r>
              <a:rPr lang="pl-PL" sz="2200" dirty="0"/>
              <a:t>Antoni prowadzi ewidencję własnych wydatków. Postanowił, że przy okazji każdego nowego wydatku będzie odkładać 15 procent jego wartości. Jego celem jest zaoszczędzenie na grę, która kosztuje 90 zł. Poniżej lista wydatków z minionego miesiąca. Ile czasu zajmie Antoniemu zebranie potrzebnej mu kwoty przy założeniu, że w każdym miesiącu zbierze taką samą sumę pieniędzy? </a:t>
            </a:r>
          </a:p>
          <a:p>
            <a:pPr marL="0" indent="0" algn="ctr">
              <a:buNone/>
            </a:pPr>
            <a:endParaRPr lang="pl-PL" dirty="0"/>
          </a:p>
          <a:p>
            <a:pPr marL="0" indent="0" algn="ctr">
              <a:buNone/>
            </a:pPr>
            <a:r>
              <a:rPr lang="pl-PL" b="1" dirty="0">
                <a:solidFill>
                  <a:schemeClr val="tx1"/>
                </a:solidFill>
              </a:rPr>
              <a:t>MIESIĘCZNE WYDATKI ANTONIEGO </a:t>
            </a:r>
            <a:r>
              <a:rPr lang="pl-PL" dirty="0"/>
              <a:t>:</a:t>
            </a:r>
          </a:p>
        </p:txBody>
      </p:sp>
      <p:graphicFrame>
        <p:nvGraphicFramePr>
          <p:cNvPr id="6" name="Tabela 6">
            <a:extLst>
              <a:ext uri="{FF2B5EF4-FFF2-40B4-BE49-F238E27FC236}">
                <a16:creationId xmlns:a16="http://schemas.microsoft.com/office/drawing/2014/main" id="{6F5C64C7-A4D9-40AA-AD39-0D8189032FFF}"/>
              </a:ext>
            </a:extLst>
          </p:cNvPr>
          <p:cNvGraphicFramePr>
            <a:graphicFrameLocks noGrp="1"/>
          </p:cNvGraphicFramePr>
          <p:nvPr>
            <p:ph sz="half" idx="2"/>
            <p:extLst>
              <p:ext uri="{D42A27DB-BD31-4B8C-83A1-F6EECF244321}">
                <p14:modId xmlns:p14="http://schemas.microsoft.com/office/powerpoint/2010/main" val="3930439897"/>
              </p:ext>
            </p:extLst>
          </p:nvPr>
        </p:nvGraphicFramePr>
        <p:xfrm>
          <a:off x="1945688" y="3429000"/>
          <a:ext cx="8300623" cy="2876688"/>
        </p:xfrm>
        <a:graphic>
          <a:graphicData uri="http://schemas.openxmlformats.org/drawingml/2006/table">
            <a:tbl>
              <a:tblPr firstRow="1" bandRow="1">
                <a:tableStyleId>{5C22544A-7EE6-4342-B048-85BDC9FD1C3A}</a:tableStyleId>
              </a:tblPr>
              <a:tblGrid>
                <a:gridCol w="2578377">
                  <a:extLst>
                    <a:ext uri="{9D8B030D-6E8A-4147-A177-3AD203B41FA5}">
                      <a16:colId xmlns:a16="http://schemas.microsoft.com/office/drawing/2014/main" val="157295269"/>
                    </a:ext>
                  </a:extLst>
                </a:gridCol>
                <a:gridCol w="2861123">
                  <a:extLst>
                    <a:ext uri="{9D8B030D-6E8A-4147-A177-3AD203B41FA5}">
                      <a16:colId xmlns:a16="http://schemas.microsoft.com/office/drawing/2014/main" val="2458531037"/>
                    </a:ext>
                  </a:extLst>
                </a:gridCol>
                <a:gridCol w="2861123">
                  <a:extLst>
                    <a:ext uri="{9D8B030D-6E8A-4147-A177-3AD203B41FA5}">
                      <a16:colId xmlns:a16="http://schemas.microsoft.com/office/drawing/2014/main" val="1359829099"/>
                    </a:ext>
                  </a:extLst>
                </a:gridCol>
              </a:tblGrid>
              <a:tr h="503968">
                <a:tc>
                  <a:txBody>
                    <a:bodyPr/>
                    <a:lstStyle/>
                    <a:p>
                      <a:pPr algn="ctr"/>
                      <a:r>
                        <a:rPr lang="pl-PL" sz="1600" dirty="0"/>
                        <a:t>KATEGORIA</a:t>
                      </a:r>
                    </a:p>
                  </a:txBody>
                  <a:tcPr/>
                </a:tc>
                <a:tc>
                  <a:txBody>
                    <a:bodyPr/>
                    <a:lstStyle/>
                    <a:p>
                      <a:pPr algn="ctr"/>
                      <a:r>
                        <a:rPr lang="pl-PL" sz="1600" dirty="0"/>
                        <a:t>WYDATKI</a:t>
                      </a:r>
                    </a:p>
                  </a:txBody>
                  <a:tcPr/>
                </a:tc>
                <a:tc>
                  <a:txBody>
                    <a:bodyPr/>
                    <a:lstStyle/>
                    <a:p>
                      <a:pPr algn="ctr"/>
                      <a:r>
                        <a:rPr lang="pl-PL" sz="1600" dirty="0"/>
                        <a:t>KWOTA</a:t>
                      </a:r>
                    </a:p>
                  </a:txBody>
                  <a:tcPr/>
                </a:tc>
                <a:extLst>
                  <a:ext uri="{0D108BD9-81ED-4DB2-BD59-A6C34878D82A}">
                    <a16:rowId xmlns:a16="http://schemas.microsoft.com/office/drawing/2014/main" val="2957390169"/>
                  </a:ext>
                </a:extLst>
              </a:tr>
              <a:tr h="503968">
                <a:tc>
                  <a:txBody>
                    <a:bodyPr/>
                    <a:lstStyle/>
                    <a:p>
                      <a:r>
                        <a:rPr lang="pl-PL" sz="1600" dirty="0"/>
                        <a:t>TRANSPORT</a:t>
                      </a:r>
                    </a:p>
                  </a:txBody>
                  <a:tcPr/>
                </a:tc>
                <a:tc>
                  <a:txBody>
                    <a:bodyPr/>
                    <a:lstStyle/>
                    <a:p>
                      <a:r>
                        <a:rPr lang="pl-PL" sz="1600" dirty="0"/>
                        <a:t>BILETY</a:t>
                      </a:r>
                    </a:p>
                  </a:txBody>
                  <a:tcPr/>
                </a:tc>
                <a:tc>
                  <a:txBody>
                    <a:bodyPr/>
                    <a:lstStyle/>
                    <a:p>
                      <a:r>
                        <a:rPr lang="pl-PL" sz="1600" dirty="0"/>
                        <a:t>8zł</a:t>
                      </a:r>
                    </a:p>
                  </a:txBody>
                  <a:tcPr/>
                </a:tc>
                <a:extLst>
                  <a:ext uri="{0D108BD9-81ED-4DB2-BD59-A6C34878D82A}">
                    <a16:rowId xmlns:a16="http://schemas.microsoft.com/office/drawing/2014/main" val="1640611043"/>
                  </a:ext>
                </a:extLst>
              </a:tr>
              <a:tr h="860816">
                <a:tc>
                  <a:txBody>
                    <a:bodyPr/>
                    <a:lstStyle/>
                    <a:p>
                      <a:r>
                        <a:rPr lang="pl-PL" sz="1600" dirty="0"/>
                        <a:t>ŻYWNOŚĆ</a:t>
                      </a:r>
                    </a:p>
                  </a:txBody>
                  <a:tcPr/>
                </a:tc>
                <a:tc>
                  <a:txBody>
                    <a:bodyPr/>
                    <a:lstStyle/>
                    <a:p>
                      <a:r>
                        <a:rPr lang="pl-PL" sz="1600" dirty="0"/>
                        <a:t>SŁODYCZE</a:t>
                      </a:r>
                    </a:p>
                    <a:p>
                      <a:r>
                        <a:rPr lang="pl-PL" sz="1600" dirty="0"/>
                        <a:t>KANAPKI W BUFECIE</a:t>
                      </a:r>
                    </a:p>
                    <a:p>
                      <a:r>
                        <a:rPr lang="pl-PL" sz="1600" dirty="0"/>
                        <a:t>CZEKOLADKI DLA DZIEWCZYNY</a:t>
                      </a:r>
                    </a:p>
                  </a:txBody>
                  <a:tcPr/>
                </a:tc>
                <a:tc>
                  <a:txBody>
                    <a:bodyPr/>
                    <a:lstStyle/>
                    <a:p>
                      <a:r>
                        <a:rPr lang="pl-PL" sz="1600" dirty="0"/>
                        <a:t>10 zł</a:t>
                      </a:r>
                    </a:p>
                    <a:p>
                      <a:r>
                        <a:rPr lang="pl-PL" sz="1600" dirty="0"/>
                        <a:t>10 zł</a:t>
                      </a:r>
                    </a:p>
                    <a:p>
                      <a:r>
                        <a:rPr lang="pl-PL" sz="1600" dirty="0"/>
                        <a:t>11 zł</a:t>
                      </a:r>
                    </a:p>
                  </a:txBody>
                  <a:tcPr/>
                </a:tc>
                <a:extLst>
                  <a:ext uri="{0D108BD9-81ED-4DB2-BD59-A6C34878D82A}">
                    <a16:rowId xmlns:a16="http://schemas.microsoft.com/office/drawing/2014/main" val="1431473216"/>
                  </a:ext>
                </a:extLst>
              </a:tr>
              <a:tr h="503968">
                <a:tc>
                  <a:txBody>
                    <a:bodyPr/>
                    <a:lstStyle/>
                    <a:p>
                      <a:r>
                        <a:rPr lang="pl-PL" sz="1600" dirty="0"/>
                        <a:t>UBRANIA </a:t>
                      </a:r>
                    </a:p>
                  </a:txBody>
                  <a:tcPr/>
                </a:tc>
                <a:tc>
                  <a:txBody>
                    <a:bodyPr/>
                    <a:lstStyle/>
                    <a:p>
                      <a:r>
                        <a:rPr lang="pl-PL" sz="1600" dirty="0"/>
                        <a:t>SPORTOWA KOSZULKA</a:t>
                      </a:r>
                    </a:p>
                  </a:txBody>
                  <a:tcPr/>
                </a:tc>
                <a:tc>
                  <a:txBody>
                    <a:bodyPr/>
                    <a:lstStyle/>
                    <a:p>
                      <a:r>
                        <a:rPr lang="pl-PL" sz="1600" dirty="0"/>
                        <a:t>100 zł</a:t>
                      </a:r>
                    </a:p>
                  </a:txBody>
                  <a:tcPr/>
                </a:tc>
                <a:extLst>
                  <a:ext uri="{0D108BD9-81ED-4DB2-BD59-A6C34878D82A}">
                    <a16:rowId xmlns:a16="http://schemas.microsoft.com/office/drawing/2014/main" val="2947768800"/>
                  </a:ext>
                </a:extLst>
              </a:tr>
              <a:tr h="503968">
                <a:tc>
                  <a:txBody>
                    <a:bodyPr/>
                    <a:lstStyle/>
                    <a:p>
                      <a:r>
                        <a:rPr lang="pl-PL" sz="1600" dirty="0"/>
                        <a:t>KULTURA</a:t>
                      </a:r>
                    </a:p>
                  </a:txBody>
                  <a:tcPr/>
                </a:tc>
                <a:tc>
                  <a:txBody>
                    <a:bodyPr/>
                    <a:lstStyle/>
                    <a:p>
                      <a:r>
                        <a:rPr lang="pl-PL" sz="1600" dirty="0"/>
                        <a:t>WYJŚCIE DO KINA</a:t>
                      </a:r>
                    </a:p>
                  </a:txBody>
                  <a:tcPr/>
                </a:tc>
                <a:tc>
                  <a:txBody>
                    <a:bodyPr/>
                    <a:lstStyle/>
                    <a:p>
                      <a:r>
                        <a:rPr lang="pl-PL" sz="1600" dirty="0"/>
                        <a:t>15 zł</a:t>
                      </a:r>
                    </a:p>
                  </a:txBody>
                  <a:tcPr/>
                </a:tc>
                <a:extLst>
                  <a:ext uri="{0D108BD9-81ED-4DB2-BD59-A6C34878D82A}">
                    <a16:rowId xmlns:a16="http://schemas.microsoft.com/office/drawing/2014/main" val="3551282354"/>
                  </a:ext>
                </a:extLst>
              </a:tr>
            </a:tbl>
          </a:graphicData>
        </a:graphic>
      </p:graphicFrame>
    </p:spTree>
    <p:extLst>
      <p:ext uri="{BB962C8B-B14F-4D97-AF65-F5344CB8AC3E}">
        <p14:creationId xmlns:p14="http://schemas.microsoft.com/office/powerpoint/2010/main" val="15014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8)">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D2B373-053D-4E13-9D16-266223034E4D}"/>
              </a:ext>
            </a:extLst>
          </p:cNvPr>
          <p:cNvSpPr>
            <a:spLocks noGrp="1"/>
          </p:cNvSpPr>
          <p:nvPr>
            <p:ph type="title"/>
          </p:nvPr>
        </p:nvSpPr>
        <p:spPr>
          <a:xfrm>
            <a:off x="766445" y="2504643"/>
            <a:ext cx="10659110" cy="1325563"/>
          </a:xfrm>
        </p:spPr>
        <p:txBody>
          <a:bodyPr>
            <a:noAutofit/>
          </a:bodyPr>
          <a:lstStyle/>
          <a:p>
            <a:pPr algn="ctr"/>
            <a:r>
              <a:rPr lang="pl-PL" sz="9600" dirty="0">
                <a:solidFill>
                  <a:schemeClr val="tx1"/>
                </a:solidFill>
                <a:latin typeface="Arial Black" panose="020B0A04020102020204" pitchFamily="34" charset="0"/>
              </a:rPr>
              <a:t>K</a:t>
            </a:r>
            <a:r>
              <a:rPr lang="pl-PL" sz="9600" dirty="0">
                <a:solidFill>
                  <a:srgbClr val="0070C0"/>
                </a:solidFill>
                <a:latin typeface="Arial Black" panose="020B0A04020102020204" pitchFamily="34" charset="0"/>
              </a:rPr>
              <a:t>O</a:t>
            </a:r>
            <a:r>
              <a:rPr lang="pl-PL" sz="9600" dirty="0">
                <a:solidFill>
                  <a:schemeClr val="tx1"/>
                </a:solidFill>
                <a:latin typeface="Arial Black" panose="020B0A04020102020204" pitchFamily="34" charset="0"/>
              </a:rPr>
              <a:t>N</a:t>
            </a:r>
            <a:r>
              <a:rPr lang="pl-PL" sz="9600" dirty="0">
                <a:solidFill>
                  <a:schemeClr val="tx2">
                    <a:lumMod val="50000"/>
                    <a:lumOff val="50000"/>
                  </a:schemeClr>
                </a:solidFill>
                <a:latin typeface="Arial Black" panose="020B0A04020102020204" pitchFamily="34" charset="0"/>
              </a:rPr>
              <a:t>I</a:t>
            </a:r>
            <a:r>
              <a:rPr lang="pl-PL" sz="9600" dirty="0">
                <a:solidFill>
                  <a:schemeClr val="tx1"/>
                </a:solidFill>
                <a:latin typeface="Arial Black" panose="020B0A04020102020204" pitchFamily="34" charset="0"/>
              </a:rPr>
              <a:t>E</a:t>
            </a:r>
            <a:r>
              <a:rPr lang="pl-PL" sz="9600" dirty="0">
                <a:solidFill>
                  <a:srgbClr val="FFFF00"/>
                </a:solidFill>
                <a:latin typeface="Arial Black" panose="020B0A04020102020204" pitchFamily="34" charset="0"/>
              </a:rPr>
              <a:t>C</a:t>
            </a:r>
            <a:r>
              <a:rPr lang="pl-PL" sz="9600" dirty="0">
                <a:solidFill>
                  <a:schemeClr val="tx1"/>
                </a:solidFill>
                <a:latin typeface="Arial Black" panose="020B0A04020102020204" pitchFamily="34" charset="0"/>
              </a:rPr>
              <a:t> </a:t>
            </a:r>
            <a:r>
              <a:rPr lang="pl-PL" sz="9600" dirty="0">
                <a:solidFill>
                  <a:schemeClr val="tx1"/>
                </a:solidFill>
                <a:latin typeface="Arial Black" panose="020B0A04020102020204" pitchFamily="34" charset="0"/>
                <a:sym typeface="Wingdings" panose="05000000000000000000" pitchFamily="2" charset="2"/>
              </a:rPr>
              <a:t></a:t>
            </a:r>
            <a:endParaRPr lang="pl-PL" sz="9600" dirty="0">
              <a:solidFill>
                <a:srgbClr val="FFFF00"/>
              </a:solidFill>
              <a:latin typeface="Arial Black" panose="020B0A04020102020204" pitchFamily="34" charset="0"/>
            </a:endParaRPr>
          </a:p>
        </p:txBody>
      </p:sp>
      <p:sp>
        <p:nvSpPr>
          <p:cNvPr id="3" name="Symbol zastępczy zawartości 2">
            <a:extLst>
              <a:ext uri="{FF2B5EF4-FFF2-40B4-BE49-F238E27FC236}">
                <a16:creationId xmlns:a16="http://schemas.microsoft.com/office/drawing/2014/main" id="{9F10F74D-53F8-4DA9-826B-3B303D490E65}"/>
              </a:ext>
            </a:extLst>
          </p:cNvPr>
          <p:cNvSpPr>
            <a:spLocks noGrp="1"/>
          </p:cNvSpPr>
          <p:nvPr>
            <p:ph idx="1"/>
          </p:nvPr>
        </p:nvSpPr>
        <p:spPr>
          <a:xfrm>
            <a:off x="8157543" y="5532436"/>
            <a:ext cx="4034457" cy="1325564"/>
          </a:xfrm>
        </p:spPr>
        <p:txBody>
          <a:bodyPr>
            <a:normAutofit fontScale="92500" lnSpcReduction="10000"/>
          </a:bodyPr>
          <a:lstStyle/>
          <a:p>
            <a:pPr marL="0" indent="0" algn="r">
              <a:buNone/>
            </a:pPr>
            <a:r>
              <a:rPr lang="pl-PL" b="1" u="sng" dirty="0">
                <a:solidFill>
                  <a:schemeClr val="tx1"/>
                </a:solidFill>
              </a:rPr>
              <a:t>INFORMACJE- </a:t>
            </a:r>
            <a:r>
              <a:rPr lang="pl-PL" u="sng" dirty="0">
                <a:solidFill>
                  <a:schemeClr val="tx1"/>
                </a:solidFill>
              </a:rPr>
              <a:t>MATERIAŁY</a:t>
            </a:r>
            <a:r>
              <a:rPr lang="pl-PL" b="1" u="sng" dirty="0">
                <a:solidFill>
                  <a:schemeClr val="tx1"/>
                </a:solidFill>
              </a:rPr>
              <a:t> </a:t>
            </a:r>
            <a:r>
              <a:rPr lang="pl-PL" u="sng" dirty="0">
                <a:solidFill>
                  <a:schemeClr val="tx1"/>
                </a:solidFill>
              </a:rPr>
              <a:t>PROGRAMU</a:t>
            </a:r>
            <a:r>
              <a:rPr lang="pl-PL" b="1" u="sng" dirty="0">
                <a:solidFill>
                  <a:schemeClr val="tx1"/>
                </a:solidFill>
              </a:rPr>
              <a:t> </a:t>
            </a:r>
            <a:r>
              <a:rPr lang="pl-PL" u="sng" dirty="0">
                <a:solidFill>
                  <a:schemeClr val="tx1"/>
                </a:solidFill>
              </a:rPr>
              <a:t>ZŁOTE SZKOŁY NBP</a:t>
            </a:r>
          </a:p>
          <a:p>
            <a:pPr marL="0" indent="0" algn="r">
              <a:buNone/>
            </a:pPr>
            <a:r>
              <a:rPr lang="pl-PL" b="1" u="sng" dirty="0">
                <a:solidFill>
                  <a:schemeClr val="tx1"/>
                </a:solidFill>
              </a:rPr>
              <a:t>PREZENTACJĘ WYKONAŁA: </a:t>
            </a:r>
          </a:p>
          <a:p>
            <a:pPr marL="0" indent="0" algn="r">
              <a:buNone/>
            </a:pPr>
            <a:r>
              <a:rPr lang="pl-PL" u="sng" dirty="0">
                <a:solidFill>
                  <a:schemeClr val="tx1"/>
                </a:solidFill>
              </a:rPr>
              <a:t>WIKTORIA ŁUCZKOWIEC Z KLASY 8C</a:t>
            </a:r>
          </a:p>
        </p:txBody>
      </p:sp>
    </p:spTree>
    <p:extLst>
      <p:ext uri="{BB962C8B-B14F-4D97-AF65-F5344CB8AC3E}">
        <p14:creationId xmlns:p14="http://schemas.microsoft.com/office/powerpoint/2010/main" val="39852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209D7C9-6D5E-4AB9-B50F-C0160FF18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C81A27CC-E945-4905-9D46-3D497F9C4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 name="Symbol zastępczy zawartości 2">
            <a:extLst>
              <a:ext uri="{FF2B5EF4-FFF2-40B4-BE49-F238E27FC236}">
                <a16:creationId xmlns:a16="http://schemas.microsoft.com/office/drawing/2014/main" id="{CE407B61-E195-4E0B-AB6E-D6BD9596022A}"/>
              </a:ext>
            </a:extLst>
          </p:cNvPr>
          <p:cNvSpPr>
            <a:spLocks noGrp="1"/>
          </p:cNvSpPr>
          <p:nvPr>
            <p:ph idx="1"/>
          </p:nvPr>
        </p:nvSpPr>
        <p:spPr>
          <a:xfrm>
            <a:off x="571976" y="1285876"/>
            <a:ext cx="6454868" cy="4457652"/>
          </a:xfrm>
        </p:spPr>
        <p:txBody>
          <a:bodyPr anchor="t">
            <a:normAutofit lnSpcReduction="10000"/>
          </a:bodyPr>
          <a:lstStyle/>
          <a:p>
            <a:pPr marL="0" indent="0" algn="ctr">
              <a:buNone/>
            </a:pPr>
            <a:r>
              <a:rPr lang="pl-PL" sz="2400" b="0" i="0" dirty="0">
                <a:effectLst/>
                <a:latin typeface="Cabin Condensed"/>
              </a:rPr>
              <a:t>Finanse osobiste to: </a:t>
            </a:r>
          </a:p>
          <a:p>
            <a:pPr algn="ctr"/>
            <a:r>
              <a:rPr lang="pl-PL" sz="2400" b="0" i="0" dirty="0">
                <a:effectLst/>
                <a:latin typeface="Cabin Condensed"/>
              </a:rPr>
              <a:t>sztuka zarządzania własnymi pieniędzmi</a:t>
            </a:r>
            <a:r>
              <a:rPr lang="pl-PL" sz="2400" dirty="0">
                <a:latin typeface="Cabin Condensed"/>
              </a:rPr>
              <a:t>,</a:t>
            </a:r>
            <a:endParaRPr lang="pl-PL" sz="2400" b="0" i="0" dirty="0">
              <a:effectLst/>
              <a:latin typeface="Cabin Condensed"/>
            </a:endParaRPr>
          </a:p>
          <a:p>
            <a:pPr algn="ctr"/>
            <a:r>
              <a:rPr lang="pl-PL" sz="2400" dirty="0">
                <a:latin typeface="Cabin Condensed"/>
              </a:rPr>
              <a:t>u</a:t>
            </a:r>
            <a:r>
              <a:rPr lang="pl-PL" sz="2400" b="0" i="0" dirty="0">
                <a:effectLst/>
                <a:latin typeface="Cabin Condensed"/>
              </a:rPr>
              <a:t>miejętność kontrolowania wydatków tak, by zawsze wystarczało na wszystkie potrzeby</a:t>
            </a:r>
            <a:r>
              <a:rPr lang="pl-PL" sz="2400" dirty="0">
                <a:latin typeface="Cabin Condensed"/>
              </a:rPr>
              <a:t>,</a:t>
            </a:r>
            <a:endParaRPr lang="pl-PL" sz="2400" b="0" i="0" dirty="0">
              <a:effectLst/>
              <a:latin typeface="Cabin Condensed"/>
            </a:endParaRPr>
          </a:p>
          <a:p>
            <a:pPr algn="ctr"/>
            <a:r>
              <a:rPr lang="pl-PL" sz="2400" dirty="0">
                <a:latin typeface="Cabin Condensed"/>
              </a:rPr>
              <a:t>ś</a:t>
            </a:r>
            <a:r>
              <a:rPr lang="pl-PL" sz="2400" b="0" i="0" dirty="0">
                <a:effectLst/>
                <a:latin typeface="Cabin Condensed"/>
              </a:rPr>
              <a:t>wiadome korzystanie z narzędzi pomnażania tego, co udało się odłożyć,</a:t>
            </a:r>
          </a:p>
          <a:p>
            <a:pPr algn="ctr"/>
            <a:r>
              <a:rPr lang="pl-PL" sz="2400" b="0" i="0" dirty="0">
                <a:effectLst/>
                <a:latin typeface="Cabin Condensed"/>
              </a:rPr>
              <a:t> mądre budowanie bezpieczeństwa finansowego, które umożliwia planowanie przyszłości.</a:t>
            </a:r>
          </a:p>
          <a:p>
            <a:pPr marL="0" indent="0" algn="ctr">
              <a:buNone/>
            </a:pPr>
            <a:r>
              <a:rPr lang="pl-PL" sz="2400" b="0" i="0" dirty="0">
                <a:effectLst/>
                <a:latin typeface="Cabin Condensed"/>
              </a:rPr>
              <a:t> Te umiejętności przez nas zdobyte procentują przez całe życie, dlatego warto je doskonalić od najmłodszych lat.</a:t>
            </a:r>
          </a:p>
          <a:p>
            <a:pPr marL="0" indent="0">
              <a:buNone/>
            </a:pPr>
            <a:endParaRPr lang="pl-PL" sz="1700" dirty="0"/>
          </a:p>
        </p:txBody>
      </p:sp>
      <p:sp>
        <p:nvSpPr>
          <p:cNvPr id="75" name="Oval 1">
            <a:extLst>
              <a:ext uri="{FF2B5EF4-FFF2-40B4-BE49-F238E27FC236}">
                <a16:creationId xmlns:a16="http://schemas.microsoft.com/office/drawing/2014/main" id="{FB1720E7-4310-42AF-AC72-8FE5912E9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594" y="262979"/>
            <a:ext cx="3522397" cy="3522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decorative circles">
            <a:extLst>
              <a:ext uri="{FF2B5EF4-FFF2-40B4-BE49-F238E27FC236}">
                <a16:creationId xmlns:a16="http://schemas.microsoft.com/office/drawing/2014/main" id="{5EFFD2A5-0E57-466C-821B-D8B2C841E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2461" y="220046"/>
            <a:ext cx="3455469" cy="4723381"/>
            <a:chOff x="8132461" y="220046"/>
            <a:chExt cx="3455469" cy="4723381"/>
          </a:xfrm>
        </p:grpSpPr>
        <p:sp>
          <p:nvSpPr>
            <p:cNvPr id="78" name="Oval 77">
              <a:extLst>
                <a:ext uri="{FF2B5EF4-FFF2-40B4-BE49-F238E27FC236}">
                  <a16:creationId xmlns:a16="http://schemas.microsoft.com/office/drawing/2014/main" id="{3F6B3B75-D5DD-4E63-9E76-3E027596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1858" y="4716692"/>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FA71F21-806A-4A3C-A164-10738ECCB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23226" y="4129921"/>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AF991A3-5BC0-4FE9-B133-55585607F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2461" y="419435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5805FB8-01A7-4C6F-9EFA-3009E10EC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220046"/>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4608EE2-33A0-4693-B82F-30957F645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397053"/>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10A6785-43F1-4CE2-B832-EC99F4E35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2" y="10873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Zobacz obraz źródłowy">
            <a:extLst>
              <a:ext uri="{FF2B5EF4-FFF2-40B4-BE49-F238E27FC236}">
                <a16:creationId xmlns:a16="http://schemas.microsoft.com/office/drawing/2014/main" id="{37B92A82-9EBD-48EA-BE64-B346C7ED12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93594" y="1507653"/>
            <a:ext cx="2221985" cy="113876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a:extLst>
              <a:ext uri="{FF2B5EF4-FFF2-40B4-BE49-F238E27FC236}">
                <a16:creationId xmlns:a16="http://schemas.microsoft.com/office/drawing/2014/main" id="{42E135F0-3E22-4668-8905-DF9073C936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631" t="16485" r="52721" b="17441"/>
          <a:stretch/>
        </p:blipFill>
        <p:spPr>
          <a:xfrm>
            <a:off x="10854666" y="743641"/>
            <a:ext cx="1334286" cy="3077509"/>
          </a:xfrm>
          <a:prstGeom prst="rect">
            <a:avLst/>
          </a:prstGeom>
        </p:spPr>
      </p:pic>
      <p:sp>
        <p:nvSpPr>
          <p:cNvPr id="87" name="Oval 2">
            <a:extLst>
              <a:ext uri="{FF2B5EF4-FFF2-40B4-BE49-F238E27FC236}">
                <a16:creationId xmlns:a16="http://schemas.microsoft.com/office/drawing/2014/main" id="{0D12ED7B-BE6F-4DBA-B397-D3A54C97D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8847" y="3890057"/>
            <a:ext cx="3043153" cy="2967943"/>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Graphic 88">
            <a:extLst>
              <a:ext uri="{FF2B5EF4-FFF2-40B4-BE49-F238E27FC236}">
                <a16:creationId xmlns:a16="http://schemas.microsoft.com/office/drawing/2014/main" id="{9261E5D4-2BDB-4D13-9B4F-822CB40907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954" t="12147" r="12287" b="24733"/>
          <a:stretch/>
        </p:blipFill>
        <p:spPr>
          <a:xfrm flipH="1">
            <a:off x="9147042" y="3890057"/>
            <a:ext cx="3044958" cy="2967943"/>
          </a:xfrm>
          <a:prstGeom prst="rect">
            <a:avLst/>
          </a:prstGeom>
        </p:spPr>
      </p:pic>
    </p:spTree>
    <p:extLst>
      <p:ext uri="{BB962C8B-B14F-4D97-AF65-F5344CB8AC3E}">
        <p14:creationId xmlns:p14="http://schemas.microsoft.com/office/powerpoint/2010/main" val="947844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EC147C-3D98-4E74-A58A-ED9DE4B52E62}"/>
              </a:ext>
            </a:extLst>
          </p:cNvPr>
          <p:cNvSpPr>
            <a:spLocks noGrp="1"/>
          </p:cNvSpPr>
          <p:nvPr>
            <p:ph type="title"/>
          </p:nvPr>
        </p:nvSpPr>
        <p:spPr/>
        <p:txBody>
          <a:bodyPr>
            <a:normAutofit/>
          </a:bodyPr>
          <a:lstStyle/>
          <a:p>
            <a:pPr algn="ctr"/>
            <a:r>
              <a:rPr lang="pl-PL" sz="7200" dirty="0">
                <a:latin typeface="Elephant" panose="02020904090505020303" pitchFamily="18" charset="0"/>
              </a:rPr>
              <a:t>Budżet domowy </a:t>
            </a:r>
          </a:p>
        </p:txBody>
      </p:sp>
      <p:sp>
        <p:nvSpPr>
          <p:cNvPr id="3" name="Symbol zastępczy zawartości 2">
            <a:extLst>
              <a:ext uri="{FF2B5EF4-FFF2-40B4-BE49-F238E27FC236}">
                <a16:creationId xmlns:a16="http://schemas.microsoft.com/office/drawing/2014/main" id="{8BDB9327-DF95-4EF8-9C3D-FECF15EC10B1}"/>
              </a:ext>
            </a:extLst>
          </p:cNvPr>
          <p:cNvSpPr>
            <a:spLocks noGrp="1"/>
          </p:cNvSpPr>
          <p:nvPr>
            <p:ph sz="half" idx="1"/>
          </p:nvPr>
        </p:nvSpPr>
        <p:spPr>
          <a:xfrm>
            <a:off x="408372" y="1843380"/>
            <a:ext cx="5788981" cy="4351338"/>
          </a:xfrm>
        </p:spPr>
        <p:txBody>
          <a:bodyPr>
            <a:noAutofit/>
          </a:bodyPr>
          <a:lstStyle/>
          <a:p>
            <a:pPr marL="0" indent="0" algn="ctr">
              <a:buNone/>
            </a:pPr>
            <a:r>
              <a:rPr lang="pl-PL" dirty="0"/>
              <a:t> Bardzo istotne jest planowanie wydatków, które pozwala na ograniczenie nieprzemyślanych zakupów. W budżecie domowym możemy uwzględnić wydatki, które chcemy ponieść zarówno w krótkim, jak i w długim okresie.</a:t>
            </a:r>
          </a:p>
          <a:p>
            <a:pPr marL="0" indent="0" algn="ctr">
              <a:buNone/>
            </a:pPr>
            <a:r>
              <a:rPr lang="pl-PL" dirty="0"/>
              <a:t> Żeby nauczyć się zarządzać swoim </a:t>
            </a:r>
            <a:r>
              <a:rPr lang="pl-PL" b="1" dirty="0"/>
              <a:t>budżetem, możemy rozpocząć od zaplanowania, ile pieniędzy chcemy przeznaczać na wydatki w ciągu najbliższego tygodnia </a:t>
            </a:r>
            <a:r>
              <a:rPr lang="pl-PL" dirty="0"/>
              <a:t>(a więc w krótkim okresie). Naszym ograniczeniem muszą być środki, którymi dysponujemy. </a:t>
            </a:r>
          </a:p>
          <a:p>
            <a:pPr marL="0" indent="0" algn="ctr">
              <a:buNone/>
            </a:pPr>
            <a:r>
              <a:rPr lang="pl-PL" dirty="0"/>
              <a:t>W naszym przypadku może to być np. kieszonkowe w wysokości 80 zł miesięcznie, to w ciągu tygodnia nie powinniśmy wydać więcej niż 20 zł. </a:t>
            </a:r>
          </a:p>
        </p:txBody>
      </p:sp>
      <p:sp>
        <p:nvSpPr>
          <p:cNvPr id="4" name="Symbol zastępczy zawartości 3">
            <a:extLst>
              <a:ext uri="{FF2B5EF4-FFF2-40B4-BE49-F238E27FC236}">
                <a16:creationId xmlns:a16="http://schemas.microsoft.com/office/drawing/2014/main" id="{C0466102-DBED-49E7-BAC3-EF88410CAB26}"/>
              </a:ext>
            </a:extLst>
          </p:cNvPr>
          <p:cNvSpPr>
            <a:spLocks noGrp="1"/>
          </p:cNvSpPr>
          <p:nvPr>
            <p:ph sz="half" idx="2"/>
          </p:nvPr>
        </p:nvSpPr>
        <p:spPr>
          <a:xfrm>
            <a:off x="7039992" y="2417007"/>
            <a:ext cx="4473607" cy="3204083"/>
          </a:xfrm>
          <a:solidFill>
            <a:schemeClr val="accent5">
              <a:lumMod val="40000"/>
              <a:lumOff val="60000"/>
            </a:schemeClr>
          </a:solidFill>
          <a:ln>
            <a:solidFill>
              <a:schemeClr val="tx2">
                <a:lumMod val="50000"/>
                <a:lumOff val="50000"/>
              </a:schemeClr>
            </a:solidFill>
          </a:ln>
        </p:spPr>
        <p:txBody>
          <a:bodyPr>
            <a:normAutofit fontScale="70000" lnSpcReduction="20000"/>
          </a:bodyPr>
          <a:lstStyle/>
          <a:p>
            <a:pPr marL="0" indent="0" algn="ctr">
              <a:buNone/>
            </a:pPr>
            <a:endParaRPr lang="pl-PL" sz="3200" dirty="0">
              <a:latin typeface="Elephant" panose="02020904090505020303" pitchFamily="18" charset="0"/>
            </a:endParaRPr>
          </a:p>
          <a:p>
            <a:pPr marL="0" indent="0" algn="ctr">
              <a:buNone/>
            </a:pPr>
            <a:r>
              <a:rPr lang="pl-PL" sz="3200" dirty="0">
                <a:latin typeface="Elephant" panose="02020904090505020303" pitchFamily="18" charset="0"/>
              </a:rPr>
              <a:t>Sposoby na przestrzeganie planu wydatków, np.: </a:t>
            </a:r>
          </a:p>
          <a:p>
            <a:pPr marL="514350" indent="-514350" algn="ctr">
              <a:buAutoNum type="arabicPeriod"/>
            </a:pPr>
            <a:r>
              <a:rPr lang="pl-PL" sz="2600" dirty="0"/>
              <a:t>Chodzenie na zakupy wyłącznie wtedy, gdy mamy konkretne rzeczy do kupienia. </a:t>
            </a:r>
          </a:p>
          <a:p>
            <a:pPr marL="514350" indent="-514350" algn="ctr">
              <a:buAutoNum type="arabicPeriod"/>
            </a:pPr>
            <a:r>
              <a:rPr lang="pl-PL" sz="2600" dirty="0"/>
              <a:t>Trzymanie się wcześniej przygotowanej listy zakupów. </a:t>
            </a:r>
          </a:p>
          <a:p>
            <a:pPr marL="514350" indent="-514350" algn="ctr">
              <a:buAutoNum type="arabicPeriod"/>
            </a:pPr>
            <a:r>
              <a:rPr lang="pl-PL" sz="2600" dirty="0"/>
              <a:t>Przemyślane zakupy zamiast kupowania natychmiast tego, co nam się podoba. Przyjęcie zasady, że drogich rzeczy nigdy nie kupujemy bez namysłu.</a:t>
            </a:r>
            <a:endParaRPr lang="pl-PL" sz="2600" dirty="0">
              <a:latin typeface="Elephant" panose="02020904090505020303" pitchFamily="18" charset="0"/>
            </a:endParaRPr>
          </a:p>
        </p:txBody>
      </p:sp>
    </p:spTree>
    <p:extLst>
      <p:ext uri="{BB962C8B-B14F-4D97-AF65-F5344CB8AC3E}">
        <p14:creationId xmlns:p14="http://schemas.microsoft.com/office/powerpoint/2010/main" val="133825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bg/>
                                          </p:spTgt>
                                        </p:tgtEl>
                                        <p:attrNameLst>
                                          <p:attrName>style.visibility</p:attrName>
                                        </p:attrNameLst>
                                      </p:cBhvr>
                                      <p:to>
                                        <p:strVal val="visible"/>
                                      </p:to>
                                    </p:set>
                                    <p:animEffect transition="in" filter="wheel(1)">
                                      <p:cBhvr>
                                        <p:cTn id="40" dur="2000"/>
                                        <p:tgtEl>
                                          <p:spTgt spid="4">
                                            <p:bg/>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heel(1)">
                                      <p:cBhvr>
                                        <p:cTn id="45" dur="20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heel(1)">
                                      <p:cBhvr>
                                        <p:cTn id="50" dur="20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heel(1)">
                                      <p:cBhvr>
                                        <p:cTn id="55" dur="2000"/>
                                        <p:tgtEl>
                                          <p:spTgt spid="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wheel(1)">
                                      <p:cBhvr>
                                        <p:cTn id="6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07941-BD43-4F08-B8CD-51A54E5F8547}"/>
              </a:ext>
            </a:extLst>
          </p:cNvPr>
          <p:cNvSpPr>
            <a:spLocks noGrp="1"/>
          </p:cNvSpPr>
          <p:nvPr>
            <p:ph type="title"/>
          </p:nvPr>
        </p:nvSpPr>
        <p:spPr/>
        <p:txBody>
          <a:bodyPr>
            <a:normAutofit fontScale="90000"/>
          </a:bodyPr>
          <a:lstStyle/>
          <a:p>
            <a:pPr algn="ctr"/>
            <a:r>
              <a:rPr lang="pl-PL" sz="5400" dirty="0"/>
              <a:t>Dlaczego planowanie i kontrolowanie wydatków jest ważne?</a:t>
            </a:r>
            <a:endParaRPr lang="pl-PL" dirty="0"/>
          </a:p>
        </p:txBody>
      </p:sp>
      <p:graphicFrame>
        <p:nvGraphicFramePr>
          <p:cNvPr id="5" name="Tabela 5">
            <a:extLst>
              <a:ext uri="{FF2B5EF4-FFF2-40B4-BE49-F238E27FC236}">
                <a16:creationId xmlns:a16="http://schemas.microsoft.com/office/drawing/2014/main" id="{98D2348A-449F-4886-A538-8D6E6A13DA97}"/>
              </a:ext>
            </a:extLst>
          </p:cNvPr>
          <p:cNvGraphicFramePr>
            <a:graphicFrameLocks noGrp="1"/>
          </p:cNvGraphicFramePr>
          <p:nvPr>
            <p:ph sz="half" idx="1"/>
            <p:extLst>
              <p:ext uri="{D42A27DB-BD31-4B8C-83A1-F6EECF244321}">
                <p14:modId xmlns:p14="http://schemas.microsoft.com/office/powerpoint/2010/main" val="3354936568"/>
              </p:ext>
            </p:extLst>
          </p:nvPr>
        </p:nvGraphicFramePr>
        <p:xfrm>
          <a:off x="273426" y="2009283"/>
          <a:ext cx="5955924" cy="4483591"/>
        </p:xfrm>
        <a:graphic>
          <a:graphicData uri="http://schemas.openxmlformats.org/drawingml/2006/table">
            <a:tbl>
              <a:tblPr firstRow="1" bandRow="1">
                <a:tableStyleId>{5C22544A-7EE6-4342-B048-85BDC9FD1C3A}</a:tableStyleId>
              </a:tblPr>
              <a:tblGrid>
                <a:gridCol w="5955924">
                  <a:extLst>
                    <a:ext uri="{9D8B030D-6E8A-4147-A177-3AD203B41FA5}">
                      <a16:colId xmlns:a16="http://schemas.microsoft.com/office/drawing/2014/main" val="3990315273"/>
                    </a:ext>
                  </a:extLst>
                </a:gridCol>
              </a:tblGrid>
              <a:tr h="2351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a:t>Kiedy zamiast comiesięcznego kieszonkowego młody człowiek zacznie otrzymywać wynagrodzenie za pracę może wpaść w pułapkę.</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a:t>Usamodzielnienie się powoduje zmianę struktury ponoszonych wydatków – trzeba w pierwszej kolejności przeznaczyć środki na czynsz i inne opłaty, żywność czy transport. </a:t>
                      </a:r>
                      <a:r>
                        <a:rPr lang="pl-PL" sz="1600" b="1" dirty="0">
                          <a:solidFill>
                            <a:schemeClr val="bg1"/>
                          </a:solidFill>
                        </a:rPr>
                        <a:t>Wcześniej te wydatki z reguły ponosili rodzice. </a:t>
                      </a:r>
                    </a:p>
                  </a:txBody>
                  <a:tcPr/>
                </a:tc>
                <a:extLst>
                  <a:ext uri="{0D108BD9-81ED-4DB2-BD59-A6C34878D82A}">
                    <a16:rowId xmlns:a16="http://schemas.microsoft.com/office/drawing/2014/main" val="4111511143"/>
                  </a:ext>
                </a:extLst>
              </a:tr>
              <a:tr h="2132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a:t>Niekontrolowanie wydatków i nieracjonalne gospodarowanie pieniędzmi może doprowadzić do powstania deficytu. Brak pieniędzy na pokrycie koniecznych wydatków może zaś skłaniać do zaciągnięcia pożyczki w firmach, które oferują pieniądze szybko i łatwo (tzw. chwilówki). Konsekwencją może być zadłużenie przekraczające możliwości spłaty, a od tego już tylko krok do spirali zadłużenia.</a:t>
                      </a:r>
                    </a:p>
                    <a:p>
                      <a:endParaRPr lang="pl-PL" dirty="0"/>
                    </a:p>
                  </a:txBody>
                  <a:tcPr/>
                </a:tc>
                <a:extLst>
                  <a:ext uri="{0D108BD9-81ED-4DB2-BD59-A6C34878D82A}">
                    <a16:rowId xmlns:a16="http://schemas.microsoft.com/office/drawing/2014/main" val="3786651179"/>
                  </a:ext>
                </a:extLst>
              </a:tr>
            </a:tbl>
          </a:graphicData>
        </a:graphic>
      </p:graphicFrame>
      <p:graphicFrame>
        <p:nvGraphicFramePr>
          <p:cNvPr id="6" name="Tabela 6">
            <a:extLst>
              <a:ext uri="{FF2B5EF4-FFF2-40B4-BE49-F238E27FC236}">
                <a16:creationId xmlns:a16="http://schemas.microsoft.com/office/drawing/2014/main" id="{0D086C73-D8D1-4365-BC1E-25D1EF0C8E03}"/>
              </a:ext>
            </a:extLst>
          </p:cNvPr>
          <p:cNvGraphicFramePr>
            <a:graphicFrameLocks noGrp="1"/>
          </p:cNvGraphicFramePr>
          <p:nvPr>
            <p:ph sz="half" idx="2"/>
            <p:extLst>
              <p:ext uri="{D42A27DB-BD31-4B8C-83A1-F6EECF244321}">
                <p14:modId xmlns:p14="http://schemas.microsoft.com/office/powerpoint/2010/main" val="2722394562"/>
              </p:ext>
            </p:extLst>
          </p:nvPr>
        </p:nvGraphicFramePr>
        <p:xfrm>
          <a:off x="6420338" y="2102238"/>
          <a:ext cx="5498236" cy="4297680"/>
        </p:xfrm>
        <a:graphic>
          <a:graphicData uri="http://schemas.openxmlformats.org/drawingml/2006/table">
            <a:tbl>
              <a:tblPr firstRow="1" bandRow="1">
                <a:tableStyleId>{5C22544A-7EE6-4342-B048-85BDC9FD1C3A}</a:tableStyleId>
              </a:tblPr>
              <a:tblGrid>
                <a:gridCol w="5498236">
                  <a:extLst>
                    <a:ext uri="{9D8B030D-6E8A-4147-A177-3AD203B41FA5}">
                      <a16:colId xmlns:a16="http://schemas.microsoft.com/office/drawing/2014/main" val="2727049861"/>
                    </a:ext>
                  </a:extLst>
                </a:gridCol>
              </a:tblGrid>
              <a:tr h="1392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t>Na pierwszy rzut oka może się wydawać, że spisywanie wydatków jest mozolne i czasochłonne. Pozwala jednak na refleksję nad celowością poszczególnych zakupów. </a:t>
                      </a:r>
                    </a:p>
                    <a:p>
                      <a:endParaRPr lang="pl-PL" dirty="0"/>
                    </a:p>
                  </a:txBody>
                  <a:tcPr/>
                </a:tc>
                <a:extLst>
                  <a:ext uri="{0D108BD9-81ED-4DB2-BD59-A6C34878D82A}">
                    <a16:rowId xmlns:a16="http://schemas.microsoft.com/office/drawing/2014/main" val="1062890822"/>
                  </a:ext>
                </a:extLst>
              </a:tr>
              <a:tr h="26974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t>Znacznie łatwiej jest planować i kontrolować wydatki w sytuacji, gdy jest ich mniej. Dlatego lepiej nauczyć się zarządzać własnym budżetem jak najwcześniej, jeszcze w wieku szkolnym. Wtedy po rozpoczęciu samodzielnego życia mamy już cenny nawyk tworzenia budżetu domowego, a poszerzając zakres wydatków, wchodzimy na nowy poziom ich planowania, zamiast zaczynać naukę od zera.</a:t>
                      </a:r>
                    </a:p>
                    <a:p>
                      <a:endParaRPr lang="pl-PL" dirty="0"/>
                    </a:p>
                  </a:txBody>
                  <a:tcPr/>
                </a:tc>
                <a:extLst>
                  <a:ext uri="{0D108BD9-81ED-4DB2-BD59-A6C34878D82A}">
                    <a16:rowId xmlns:a16="http://schemas.microsoft.com/office/drawing/2014/main" val="1542866096"/>
                  </a:ext>
                </a:extLst>
              </a:tr>
            </a:tbl>
          </a:graphicData>
        </a:graphic>
      </p:graphicFrame>
    </p:spTree>
    <p:extLst>
      <p:ext uri="{BB962C8B-B14F-4D97-AF65-F5344CB8AC3E}">
        <p14:creationId xmlns:p14="http://schemas.microsoft.com/office/powerpoint/2010/main" val="337444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obacz obraz źródłowy">
            <a:extLst>
              <a:ext uri="{FF2B5EF4-FFF2-40B4-BE49-F238E27FC236}">
                <a16:creationId xmlns:a16="http://schemas.microsoft.com/office/drawing/2014/main" id="{DFC6CC73-7575-4163-B8FB-32ED7C9D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C80EE13C-777C-4542-B24C-13A411796736}"/>
              </a:ext>
            </a:extLst>
          </p:cNvPr>
          <p:cNvSpPr>
            <a:spLocks noGrp="1"/>
          </p:cNvSpPr>
          <p:nvPr>
            <p:ph type="title"/>
          </p:nvPr>
        </p:nvSpPr>
        <p:spPr>
          <a:xfrm>
            <a:off x="777240" y="365125"/>
            <a:ext cx="4556760" cy="2482850"/>
          </a:xfrm>
        </p:spPr>
        <p:txBody>
          <a:bodyPr>
            <a:noAutofit/>
          </a:bodyPr>
          <a:lstStyle/>
          <a:p>
            <a:pPr algn="ctr"/>
            <a:r>
              <a:rPr lang="pl-PL" sz="2800" dirty="0">
                <a:solidFill>
                  <a:schemeClr val="tx2">
                    <a:lumMod val="50000"/>
                    <a:lumOff val="50000"/>
                  </a:schemeClr>
                </a:solidFill>
                <a:latin typeface="Elephant" panose="02020904090505020303" pitchFamily="18" charset="0"/>
              </a:rPr>
              <a:t>PLANOWANIE WYDATKÓW, SPISYWANIE ICH I MĄDRE GOSPODAROWANIE PIENIĘDZMI TO KLUCZ DO SUKCESU FINANSOWEGO!</a:t>
            </a:r>
          </a:p>
        </p:txBody>
      </p:sp>
      <p:sp>
        <p:nvSpPr>
          <p:cNvPr id="3" name="Symbol zastępczy tekstu 2">
            <a:extLst>
              <a:ext uri="{FF2B5EF4-FFF2-40B4-BE49-F238E27FC236}">
                <a16:creationId xmlns:a16="http://schemas.microsoft.com/office/drawing/2014/main" id="{BC23B4B3-4BC1-4F83-937F-A17EC8D1DF68}"/>
              </a:ext>
            </a:extLst>
          </p:cNvPr>
          <p:cNvSpPr>
            <a:spLocks noGrp="1"/>
          </p:cNvSpPr>
          <p:nvPr>
            <p:ph sz="half" idx="1"/>
          </p:nvPr>
        </p:nvSpPr>
        <p:spPr>
          <a:xfrm>
            <a:off x="292963" y="2400201"/>
            <a:ext cx="5237234" cy="280856"/>
          </a:xfrm>
        </p:spPr>
        <p:txBody>
          <a:bodyPr>
            <a:normAutofit fontScale="85000" lnSpcReduction="10000"/>
          </a:bodyPr>
          <a:lstStyle/>
          <a:p>
            <a:pPr marL="0" indent="0" algn="ctr">
              <a:buNone/>
            </a:pPr>
            <a:endParaRPr lang="pl-PL" sz="800" dirty="0">
              <a:solidFill>
                <a:schemeClr val="tx1">
                  <a:lumMod val="95000"/>
                  <a:lumOff val="5000"/>
                </a:schemeClr>
              </a:solidFill>
              <a:latin typeface="Arial Black" panose="020B0A04020102020204" pitchFamily="34" charset="0"/>
            </a:endParaRPr>
          </a:p>
        </p:txBody>
      </p:sp>
      <p:sp>
        <p:nvSpPr>
          <p:cNvPr id="5" name="Symbol zastępczy zawartości 4">
            <a:extLst>
              <a:ext uri="{FF2B5EF4-FFF2-40B4-BE49-F238E27FC236}">
                <a16:creationId xmlns:a16="http://schemas.microsoft.com/office/drawing/2014/main" id="{2466E756-6193-47ED-B649-57E7BD27BD18}"/>
              </a:ext>
            </a:extLst>
          </p:cNvPr>
          <p:cNvSpPr>
            <a:spLocks noGrp="1"/>
          </p:cNvSpPr>
          <p:nvPr>
            <p:ph sz="half" idx="2"/>
          </p:nvPr>
        </p:nvSpPr>
        <p:spPr/>
        <p:txBody>
          <a:bodyPr/>
          <a:lstStyle/>
          <a:p>
            <a:endParaRPr lang="pl-PL" dirty="0"/>
          </a:p>
        </p:txBody>
      </p:sp>
    </p:spTree>
    <p:extLst>
      <p:ext uri="{BB962C8B-B14F-4D97-AF65-F5344CB8AC3E}">
        <p14:creationId xmlns:p14="http://schemas.microsoft.com/office/powerpoint/2010/main" val="146530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72">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124" name="Picture 4" descr="Zobacz obraz źródłowy">
            <a:extLst>
              <a:ext uri="{FF2B5EF4-FFF2-40B4-BE49-F238E27FC236}">
                <a16:creationId xmlns:a16="http://schemas.microsoft.com/office/drawing/2014/main" id="{00210461-6A99-4734-A9F9-DAB5083DA5F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5730"/>
          <a:stretch/>
        </p:blipFill>
        <p:spPr bwMode="auto">
          <a:xfrm>
            <a:off x="-137185"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74">
            <a:extLst>
              <a:ext uri="{FF2B5EF4-FFF2-40B4-BE49-F238E27FC236}">
                <a16:creationId xmlns:a16="http://schemas.microsoft.com/office/drawing/2014/main" id="{E9B141D4-C8D6-48AA-95E4-9D7277D2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47811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57AC407-6C44-4B91-BE49-8D17135EA29D}"/>
              </a:ext>
            </a:extLst>
          </p:cNvPr>
          <p:cNvSpPr>
            <a:spLocks noGrp="1"/>
          </p:cNvSpPr>
          <p:nvPr>
            <p:ph type="ctrTitle"/>
          </p:nvPr>
        </p:nvSpPr>
        <p:spPr>
          <a:xfrm>
            <a:off x="689687" y="1025485"/>
            <a:ext cx="10861256" cy="2672748"/>
          </a:xfrm>
        </p:spPr>
        <p:txBody>
          <a:bodyPr anchor="b">
            <a:noAutofit/>
          </a:bodyPr>
          <a:lstStyle/>
          <a:p>
            <a:r>
              <a:rPr lang="pl-PL" sz="6000" dirty="0">
                <a:solidFill>
                  <a:srgbClr val="FFFFFF"/>
                </a:solidFill>
                <a:latin typeface="Elephant" panose="02020904090505020303" pitchFamily="18" charset="0"/>
              </a:rPr>
              <a:t>Sztuka odkładania pieniędzy na </a:t>
            </a:r>
            <a:br>
              <a:rPr lang="pl-PL" sz="6000" dirty="0">
                <a:solidFill>
                  <a:srgbClr val="FFFFFF"/>
                </a:solidFill>
                <a:latin typeface="Elephant" panose="02020904090505020303" pitchFamily="18" charset="0"/>
              </a:rPr>
            </a:br>
            <a:r>
              <a:rPr lang="pl-PL" sz="6000" dirty="0">
                <a:solidFill>
                  <a:srgbClr val="FFFFFF"/>
                </a:solidFill>
                <a:latin typeface="Elephant" panose="02020904090505020303" pitchFamily="18" charset="0"/>
              </a:rPr>
              <a:t>wyznaczony cel</a:t>
            </a:r>
          </a:p>
        </p:txBody>
      </p:sp>
      <p:sp>
        <p:nvSpPr>
          <p:cNvPr id="3" name="Podtytuł 2">
            <a:extLst>
              <a:ext uri="{FF2B5EF4-FFF2-40B4-BE49-F238E27FC236}">
                <a16:creationId xmlns:a16="http://schemas.microsoft.com/office/drawing/2014/main" id="{24BFA765-B70B-47D5-8F7F-22DA32C2AFEB}"/>
              </a:ext>
            </a:extLst>
          </p:cNvPr>
          <p:cNvSpPr>
            <a:spLocks noGrp="1"/>
          </p:cNvSpPr>
          <p:nvPr>
            <p:ph type="subTitle" idx="1"/>
          </p:nvPr>
        </p:nvSpPr>
        <p:spPr>
          <a:xfrm>
            <a:off x="253297" y="5696240"/>
            <a:ext cx="7207683" cy="891941"/>
          </a:xfrm>
        </p:spPr>
        <p:txBody>
          <a:bodyPr anchor="t">
            <a:normAutofit/>
          </a:bodyPr>
          <a:lstStyle/>
          <a:p>
            <a:pPr algn="l"/>
            <a:endParaRPr lang="pl-PL" sz="2200" dirty="0">
              <a:solidFill>
                <a:srgbClr val="FFFFFF"/>
              </a:solidFill>
            </a:endParaRPr>
          </a:p>
        </p:txBody>
      </p:sp>
      <p:sp>
        <p:nvSpPr>
          <p:cNvPr id="5128" name="Oval 76">
            <a:extLst>
              <a:ext uri="{FF2B5EF4-FFF2-40B4-BE49-F238E27FC236}">
                <a16:creationId xmlns:a16="http://schemas.microsoft.com/office/drawing/2014/main" id="{9150435D-CA82-40CE-954B-EAF77FB12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03110" y="2889102"/>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Oval 78">
            <a:extLst>
              <a:ext uri="{FF2B5EF4-FFF2-40B4-BE49-F238E27FC236}">
                <a16:creationId xmlns:a16="http://schemas.microsoft.com/office/drawing/2014/main" id="{F384E378-44EE-43CF-80E1-ECE2AF785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685100" y="3689818"/>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Oval 80">
            <a:extLst>
              <a:ext uri="{FF2B5EF4-FFF2-40B4-BE49-F238E27FC236}">
                <a16:creationId xmlns:a16="http://schemas.microsoft.com/office/drawing/2014/main" id="{58606AA2-E69C-4A42-8D9F-E9747752D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964111" y="450803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Oval 82">
            <a:extLst>
              <a:ext uri="{FF2B5EF4-FFF2-40B4-BE49-F238E27FC236}">
                <a16:creationId xmlns:a16="http://schemas.microsoft.com/office/drawing/2014/main" id="{8D56DBB4-69C9-48F4-94E5-3F0B9E8D7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58942" y="5508464"/>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Oval 84">
            <a:extLst>
              <a:ext uri="{FF2B5EF4-FFF2-40B4-BE49-F238E27FC236}">
                <a16:creationId xmlns:a16="http://schemas.microsoft.com/office/drawing/2014/main" id="{772E76EB-531B-4745-BE92-4AE3CFF5F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784590" y="5222789"/>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C16CFC8-F3C3-4765-9768-9F10E6B53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48330" y="56395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868898F-D22E-4E6A-8DD3-FE24FF0F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370" y="579607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1B65DAB-5A32-48EC-A4A4-64E6D1CD0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464029" y="603142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8EC2A46-C18F-4863-B4EB-B7B873FD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88354" y="5602414"/>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E8EA60C-5FEB-439D-82C1-E1A33B9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85463" y="6119667"/>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4BD9DC6E-71EF-4302-BD87-C70C8AFCB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42637" y="6605011"/>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71CABA3D-675F-405D-9552-216F2DDD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23926" y="6611226"/>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48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2A6762-A7C3-448F-9A47-8780D8BD142C}"/>
              </a:ext>
            </a:extLst>
          </p:cNvPr>
          <p:cNvSpPr>
            <a:spLocks noGrp="1"/>
          </p:cNvSpPr>
          <p:nvPr>
            <p:ph type="title"/>
          </p:nvPr>
        </p:nvSpPr>
        <p:spPr/>
        <p:txBody>
          <a:bodyPr/>
          <a:lstStyle/>
          <a:p>
            <a:pPr algn="ctr"/>
            <a:r>
              <a:rPr lang="pl-PL" dirty="0">
                <a:solidFill>
                  <a:srgbClr val="7030A0"/>
                </a:solidFill>
                <a:latin typeface="Elephant" panose="02020904090505020303" pitchFamily="18" charset="0"/>
              </a:rPr>
              <a:t>Czym są oszczędności?</a:t>
            </a:r>
          </a:p>
        </p:txBody>
      </p:sp>
      <p:graphicFrame>
        <p:nvGraphicFramePr>
          <p:cNvPr id="4" name="Symbol zastępczy zawartości 3">
            <a:extLst>
              <a:ext uri="{FF2B5EF4-FFF2-40B4-BE49-F238E27FC236}">
                <a16:creationId xmlns:a16="http://schemas.microsoft.com/office/drawing/2014/main" id="{0265A7E2-2F99-4ACC-8F1E-B9E27771E688}"/>
              </a:ext>
            </a:extLst>
          </p:cNvPr>
          <p:cNvGraphicFramePr>
            <a:graphicFrameLocks noGrp="1"/>
          </p:cNvGraphicFramePr>
          <p:nvPr>
            <p:ph idx="1"/>
            <p:extLst>
              <p:ext uri="{D42A27DB-BD31-4B8C-83A1-F6EECF244321}">
                <p14:modId xmlns:p14="http://schemas.microsoft.com/office/powerpoint/2010/main" val="4172792284"/>
              </p:ext>
            </p:extLst>
          </p:nvPr>
        </p:nvGraphicFramePr>
        <p:xfrm>
          <a:off x="898124" y="1773884"/>
          <a:ext cx="8052046" cy="4718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a 5" descr="Lista z wypełnieniem pełnym">
            <a:extLst>
              <a:ext uri="{FF2B5EF4-FFF2-40B4-BE49-F238E27FC236}">
                <a16:creationId xmlns:a16="http://schemas.microsoft.com/office/drawing/2014/main" id="{3F861F5C-5005-437D-A545-F695CAA65D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5693" y="1864310"/>
            <a:ext cx="1205144" cy="1205144"/>
          </a:xfrm>
          <a:prstGeom prst="rect">
            <a:avLst/>
          </a:prstGeom>
        </p:spPr>
      </p:pic>
      <p:pic>
        <p:nvPicPr>
          <p:cNvPr id="8" name="Grafika 7" descr="Burza mózgów z wypełnieniem pełnym">
            <a:extLst>
              <a:ext uri="{FF2B5EF4-FFF2-40B4-BE49-F238E27FC236}">
                <a16:creationId xmlns:a16="http://schemas.microsoft.com/office/drawing/2014/main" id="{50B81AB4-8DAB-4345-8A8B-4D43809B5D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262" y="5448669"/>
            <a:ext cx="914400" cy="914400"/>
          </a:xfrm>
          <a:prstGeom prst="rect">
            <a:avLst/>
          </a:prstGeom>
        </p:spPr>
      </p:pic>
    </p:spTree>
    <p:extLst>
      <p:ext uri="{BB962C8B-B14F-4D97-AF65-F5344CB8AC3E}">
        <p14:creationId xmlns:p14="http://schemas.microsoft.com/office/powerpoint/2010/main" val="247725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B0B64-D40C-4196-825A-94C61924C6D5}"/>
              </a:ext>
            </a:extLst>
          </p:cNvPr>
          <p:cNvSpPr>
            <a:spLocks noGrp="1"/>
          </p:cNvSpPr>
          <p:nvPr>
            <p:ph type="title"/>
          </p:nvPr>
        </p:nvSpPr>
        <p:spPr>
          <a:xfrm>
            <a:off x="777240" y="338492"/>
            <a:ext cx="10659110" cy="1325563"/>
          </a:xfrm>
        </p:spPr>
        <p:txBody>
          <a:bodyPr>
            <a:normAutofit fontScale="90000"/>
          </a:bodyPr>
          <a:lstStyle/>
          <a:p>
            <a:pPr algn="ctr"/>
            <a:r>
              <a:rPr lang="pl-PL" dirty="0"/>
              <a:t>Skąd są środki, które możemy oszczędzić?</a:t>
            </a:r>
          </a:p>
        </p:txBody>
      </p:sp>
      <p:sp>
        <p:nvSpPr>
          <p:cNvPr id="3" name="Symbol zastępczy zawartości 2">
            <a:extLst>
              <a:ext uri="{FF2B5EF4-FFF2-40B4-BE49-F238E27FC236}">
                <a16:creationId xmlns:a16="http://schemas.microsoft.com/office/drawing/2014/main" id="{8FF3DB7A-5403-4764-B93A-4EA57D373645}"/>
              </a:ext>
            </a:extLst>
          </p:cNvPr>
          <p:cNvSpPr>
            <a:spLocks noGrp="1"/>
          </p:cNvSpPr>
          <p:nvPr>
            <p:ph sz="half" idx="1"/>
          </p:nvPr>
        </p:nvSpPr>
        <p:spPr>
          <a:xfrm>
            <a:off x="818515" y="2267513"/>
            <a:ext cx="10576560" cy="1603375"/>
          </a:xfrm>
        </p:spPr>
        <p:txBody>
          <a:bodyPr>
            <a:normAutofit/>
          </a:bodyPr>
          <a:lstStyle/>
          <a:p>
            <a:pPr marL="0" indent="0" algn="ctr">
              <a:buNone/>
            </a:pPr>
            <a:r>
              <a:rPr lang="pl-PL" sz="3200" u="sng" dirty="0">
                <a:solidFill>
                  <a:srgbClr val="0070C0"/>
                </a:solidFill>
              </a:rPr>
              <a:t>Oszczędności są niewydaną częścią naszych dochodów.</a:t>
            </a:r>
          </a:p>
          <a:p>
            <a:pPr marL="0" indent="0" algn="ctr">
              <a:buNone/>
            </a:pPr>
            <a:r>
              <a:rPr lang="pl-PL" sz="3200" u="sng" dirty="0">
                <a:solidFill>
                  <a:srgbClr val="0070C0"/>
                </a:solidFill>
              </a:rPr>
              <a:t> Warto zapamiętać prosty wzór na obliczenie oszczędności:</a:t>
            </a:r>
          </a:p>
        </p:txBody>
      </p:sp>
      <p:sp>
        <p:nvSpPr>
          <p:cNvPr id="13" name="Symbol zastępczy zawartości 12">
            <a:extLst>
              <a:ext uri="{FF2B5EF4-FFF2-40B4-BE49-F238E27FC236}">
                <a16:creationId xmlns:a16="http://schemas.microsoft.com/office/drawing/2014/main" id="{699DBAFE-0D0F-4078-96C8-CAB6C17E90C6}"/>
              </a:ext>
            </a:extLst>
          </p:cNvPr>
          <p:cNvSpPr>
            <a:spLocks noGrp="1"/>
          </p:cNvSpPr>
          <p:nvPr>
            <p:ph sz="half" idx="2"/>
          </p:nvPr>
        </p:nvSpPr>
        <p:spPr>
          <a:xfrm>
            <a:off x="807720" y="4474346"/>
            <a:ext cx="10576560" cy="665826"/>
          </a:xfrm>
          <a:solidFill>
            <a:schemeClr val="accent3">
              <a:lumMod val="20000"/>
              <a:lumOff val="80000"/>
            </a:schemeClr>
          </a:solidFill>
          <a:ln>
            <a:solidFill>
              <a:srgbClr val="0070C0"/>
            </a:solidFill>
          </a:ln>
        </p:spPr>
        <p:txBody>
          <a:bodyPr>
            <a:normAutofit/>
          </a:bodyPr>
          <a:lstStyle/>
          <a:p>
            <a:pPr marL="0" indent="0" algn="ctr">
              <a:buNone/>
            </a:pPr>
            <a:r>
              <a:rPr lang="pl-PL" sz="4000" dirty="0">
                <a:solidFill>
                  <a:schemeClr val="tx1">
                    <a:lumMod val="95000"/>
                    <a:lumOff val="5000"/>
                  </a:schemeClr>
                </a:solidFill>
                <a:latin typeface="Arial Black" panose="020B0A04020102020204" pitchFamily="34" charset="0"/>
              </a:rPr>
              <a:t>oszczędności = dochody – wydatki</a:t>
            </a:r>
          </a:p>
        </p:txBody>
      </p:sp>
    </p:spTree>
    <p:extLst>
      <p:ext uri="{BB962C8B-B14F-4D97-AF65-F5344CB8AC3E}">
        <p14:creationId xmlns:p14="http://schemas.microsoft.com/office/powerpoint/2010/main" val="199115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bg/>
                                          </p:spTgt>
                                        </p:tgtEl>
                                        <p:attrNameLst>
                                          <p:attrName>style.visibility</p:attrName>
                                        </p:attrNameLst>
                                      </p:cBhvr>
                                      <p:to>
                                        <p:strVal val="visible"/>
                                      </p:to>
                                    </p:set>
                                    <p:anim calcmode="lin" valueType="num">
                                      <p:cBhvr additive="base">
                                        <p:cTn id="33"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CF33A4-59B4-40C7-895F-51BB93C58645}"/>
              </a:ext>
            </a:extLst>
          </p:cNvPr>
          <p:cNvSpPr>
            <a:spLocks noGrp="1"/>
          </p:cNvSpPr>
          <p:nvPr>
            <p:ph type="title"/>
          </p:nvPr>
        </p:nvSpPr>
        <p:spPr/>
        <p:txBody>
          <a:bodyPr>
            <a:normAutofit fontScale="90000"/>
          </a:bodyPr>
          <a:lstStyle/>
          <a:p>
            <a:pPr algn="ctr"/>
            <a:r>
              <a:rPr lang="pl-PL" dirty="0"/>
              <a:t>Racjonalność wydatków i cierpliwość w dążeniu do celu</a:t>
            </a:r>
          </a:p>
        </p:txBody>
      </p:sp>
      <p:graphicFrame>
        <p:nvGraphicFramePr>
          <p:cNvPr id="5" name="Symbol zastępczy zawartości 2">
            <a:extLst>
              <a:ext uri="{FF2B5EF4-FFF2-40B4-BE49-F238E27FC236}">
                <a16:creationId xmlns:a16="http://schemas.microsoft.com/office/drawing/2014/main" id="{634B07FC-BFB4-48F6-87E3-44B0AFBBEB1B}"/>
              </a:ext>
            </a:extLst>
          </p:cNvPr>
          <p:cNvGraphicFramePr>
            <a:graphicFrameLocks noGrp="1"/>
          </p:cNvGraphicFramePr>
          <p:nvPr>
            <p:ph idx="1"/>
            <p:extLst>
              <p:ext uri="{D42A27DB-BD31-4B8C-83A1-F6EECF244321}">
                <p14:modId xmlns:p14="http://schemas.microsoft.com/office/powerpoint/2010/main" val="2152305882"/>
              </p:ext>
            </p:extLst>
          </p:nvPr>
        </p:nvGraphicFramePr>
        <p:xfrm>
          <a:off x="777240" y="1825625"/>
          <a:ext cx="1065911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713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556</TotalTime>
  <Words>1008</Words>
  <Application>Microsoft Office PowerPoint</Application>
  <PresentationFormat>Panoramiczny</PresentationFormat>
  <Paragraphs>72</Paragraphs>
  <Slides>13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13</vt:i4>
      </vt:variant>
    </vt:vector>
  </HeadingPairs>
  <TitlesOfParts>
    <vt:vector size="22" baseType="lpstr">
      <vt:lpstr>Arial</vt:lpstr>
      <vt:lpstr>Arial Black</vt:lpstr>
      <vt:lpstr>AvenirNext LT Pro Medium</vt:lpstr>
      <vt:lpstr>Cabin Condensed</vt:lpstr>
      <vt:lpstr>Calibri</vt:lpstr>
      <vt:lpstr>Elephant</vt:lpstr>
      <vt:lpstr>Gill Sans Nova</vt:lpstr>
      <vt:lpstr>Rockwell Extra Bold</vt:lpstr>
      <vt:lpstr>ConfettiVTI</vt:lpstr>
      <vt:lpstr>Planowanie i kontrola wydatków</vt:lpstr>
      <vt:lpstr>Prezentacja programu PowerPoint</vt:lpstr>
      <vt:lpstr>Budżet domowy </vt:lpstr>
      <vt:lpstr>Dlaczego planowanie i kontrolowanie wydatków jest ważne?</vt:lpstr>
      <vt:lpstr>PLANOWANIE WYDATKÓW, SPISYWANIE ICH I MĄDRE GOSPODAROWANIE PIENIĘDZMI TO KLUCZ DO SUKCESU FINANSOWEGO!</vt:lpstr>
      <vt:lpstr>Sztuka odkładania pieniędzy na  wyznaczony cel</vt:lpstr>
      <vt:lpstr>Czym są oszczędności?</vt:lpstr>
      <vt:lpstr>Skąd są środki, które możemy oszczędzić?</vt:lpstr>
      <vt:lpstr>Racjonalność wydatków i cierpliwość w dążeniu do celu</vt:lpstr>
      <vt:lpstr>Prezentacja programu PowerPoint</vt:lpstr>
      <vt:lpstr>Dlaczego oszczędzanie jest ważne?</vt:lpstr>
      <vt:lpstr>Podsumowując </vt:lpstr>
      <vt:lpstr>KONIEC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Planowanie i kontrola wydatków.</dc:title>
  <dc:creator>Wiktoria Łuczkowiec</dc:creator>
  <cp:lastModifiedBy>Marzena Rudzka-Kupczyńska</cp:lastModifiedBy>
  <cp:revision>31</cp:revision>
  <dcterms:created xsi:type="dcterms:W3CDTF">2021-03-13T11:08:04Z</dcterms:created>
  <dcterms:modified xsi:type="dcterms:W3CDTF">2021-03-21T10:58:23Z</dcterms:modified>
</cp:coreProperties>
</file>