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9" r:id="rId3"/>
    <p:sldId id="260" r:id="rId4"/>
    <p:sldId id="261" r:id="rId5"/>
    <p:sldId id="263" r:id="rId6"/>
    <p:sldId id="264" r:id="rId7"/>
    <p:sldId id="265" r:id="rId8"/>
    <p:sldId id="266" r:id="rId9"/>
    <p:sldId id="267" r:id="rId10"/>
    <p:sldId id="274" r:id="rId11"/>
    <p:sldId id="275" r:id="rId12"/>
    <p:sldId id="268" r:id="rId13"/>
    <p:sldId id="273" r:id="rId14"/>
    <p:sldId id="270" r:id="rId15"/>
    <p:sldId id="271" r:id="rId16"/>
    <p:sldId id="262"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A46EB00-BB5E-4208-96D0-BA8380FB6EEA}" type="datetimeFigureOut">
              <a:rPr lang="pl-PL" smtClean="0"/>
              <a:t>21.03.2021</a:t>
            </a:fld>
            <a:endParaRPr lang="pl-PL"/>
          </a:p>
        </p:txBody>
      </p:sp>
      <p:sp>
        <p:nvSpPr>
          <p:cNvPr id="5" name="Footer Placeholder 4"/>
          <p:cNvSpPr>
            <a:spLocks noGrp="1"/>
          </p:cNvSpPr>
          <p:nvPr>
            <p:ph type="ftr" sz="quarter" idx="11"/>
          </p:nvPr>
        </p:nvSpPr>
        <p:spPr>
          <a:xfrm>
            <a:off x="1127124" y="329307"/>
            <a:ext cx="5943668" cy="309201"/>
          </a:xfrm>
        </p:spPr>
        <p:txBody>
          <a:bodyPr/>
          <a:lstStyle/>
          <a:p>
            <a:endParaRPr lang="pl-PL"/>
          </a:p>
        </p:txBody>
      </p:sp>
      <p:sp>
        <p:nvSpPr>
          <p:cNvPr id="6" name="Slide Number Placeholder 5"/>
          <p:cNvSpPr>
            <a:spLocks noGrp="1"/>
          </p:cNvSpPr>
          <p:nvPr>
            <p:ph type="sldNum" sz="quarter" idx="12"/>
          </p:nvPr>
        </p:nvSpPr>
        <p:spPr>
          <a:xfrm>
            <a:off x="9924392" y="134930"/>
            <a:ext cx="811019" cy="503578"/>
          </a:xfrm>
        </p:spPr>
        <p:txBody>
          <a:bodyPr/>
          <a:lstStyle/>
          <a:p>
            <a:fld id="{D1D96C1C-C195-482D-AC66-C2465F612FCC}" type="slidenum">
              <a:rPr lang="pl-PL" smtClean="0"/>
              <a:t>‹#›</a:t>
            </a:fld>
            <a:endParaRPr lang="pl-P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0557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A46EB00-BB5E-4208-96D0-BA8380FB6EEA}" type="datetimeFigureOut">
              <a:rPr lang="pl-PL" smtClean="0"/>
              <a:t>21.03.2021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D96C1C-C195-482D-AC66-C2465F612FCC}" type="slidenum">
              <a:rPr lang="pl-PL" smtClean="0"/>
              <a:t>‹#›</a:t>
            </a:fld>
            <a:endParaRPr lang="pl-P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4465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A46EB00-BB5E-4208-96D0-BA8380FB6EEA}" type="datetimeFigureOut">
              <a:rPr lang="pl-PL" smtClean="0"/>
              <a:t>21.03.2021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D96C1C-C195-482D-AC66-C2465F612FCC}" type="slidenum">
              <a:rPr lang="pl-PL" smtClean="0"/>
              <a:t>‹#›</a:t>
            </a:fld>
            <a:endParaRPr lang="pl-PL"/>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81008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sz="1200"/>
            </a:lvl1pPr>
          </a:lstStyle>
          <a:p>
            <a:fld id="{EA46EB00-BB5E-4208-96D0-BA8380FB6EEA}" type="datetimeFigureOut">
              <a:rPr lang="pl-PL" smtClean="0"/>
              <a:t>21.03.2021</a:t>
            </a:fld>
            <a:endParaRPr lang="pl-PL"/>
          </a:p>
        </p:txBody>
      </p:sp>
      <p:sp>
        <p:nvSpPr>
          <p:cNvPr id="5" name="Footer Placeholder 4"/>
          <p:cNvSpPr>
            <a:spLocks noGrp="1"/>
          </p:cNvSpPr>
          <p:nvPr>
            <p:ph type="ftr" sz="quarter" idx="11"/>
          </p:nvPr>
        </p:nvSpPr>
        <p:spPr/>
        <p:txBody>
          <a:bodyPr/>
          <a:lstStyle>
            <a:lvl1pPr>
              <a:defRPr sz="1200"/>
            </a:lvl1pPr>
          </a:lstStyle>
          <a:p>
            <a:endParaRPr lang="pl-PL"/>
          </a:p>
        </p:txBody>
      </p:sp>
      <p:sp>
        <p:nvSpPr>
          <p:cNvPr id="6" name="Slide Number Placeholder 5"/>
          <p:cNvSpPr>
            <a:spLocks noGrp="1"/>
          </p:cNvSpPr>
          <p:nvPr>
            <p:ph type="sldNum" sz="quarter" idx="12"/>
          </p:nvPr>
        </p:nvSpPr>
        <p:spPr/>
        <p:txBody>
          <a:bodyPr/>
          <a:lstStyle/>
          <a:p>
            <a:fld id="{D1D96C1C-C195-482D-AC66-C2465F612FCC}" type="slidenum">
              <a:rPr lang="pl-PL" smtClean="0"/>
              <a:t>‹#›</a:t>
            </a:fld>
            <a:endParaRPr lang="pl-PL"/>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037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EA46EB00-BB5E-4208-96D0-BA8380FB6EEA}" type="datetimeFigureOut">
              <a:rPr lang="pl-PL" smtClean="0"/>
              <a:t>21.03.2021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D96C1C-C195-482D-AC66-C2465F612FCC}" type="slidenum">
              <a:rPr lang="pl-PL" smtClean="0"/>
              <a:t>‹#›</a:t>
            </a:fld>
            <a:endParaRPr lang="pl-P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6980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A46EB00-BB5E-4208-96D0-BA8380FB6EEA}" type="datetimeFigureOut">
              <a:rPr lang="pl-PL" smtClean="0"/>
              <a:t>21.03.2021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D96C1C-C195-482D-AC66-C2465F612FCC}" type="slidenum">
              <a:rPr lang="pl-PL" smtClean="0"/>
              <a:t>‹#›</a:t>
            </a:fld>
            <a:endParaRPr lang="pl-P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896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29166" y="2974448"/>
            <a:ext cx="4645152" cy="249387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94337" y="2971669"/>
            <a:ext cx="4645152" cy="248719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A46EB00-BB5E-4208-96D0-BA8380FB6EEA}" type="datetimeFigureOut">
              <a:rPr lang="pl-PL" smtClean="0"/>
              <a:t>21.03.2021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1D96C1C-C195-482D-AC66-C2465F612FCC}" type="slidenum">
              <a:rPr lang="pl-PL" smtClean="0"/>
              <a:t>‹#›</a:t>
            </a:fld>
            <a:endParaRPr lang="pl-P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7268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A46EB00-BB5E-4208-96D0-BA8380FB6EEA}" type="datetimeFigureOut">
              <a:rPr lang="pl-PL" smtClean="0"/>
              <a:t>21.03.2021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1D96C1C-C195-482D-AC66-C2465F612FCC}" type="slidenum">
              <a:rPr lang="pl-PL" smtClean="0"/>
              <a:t>‹#›</a:t>
            </a:fld>
            <a:endParaRPr lang="pl-P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5451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6EB00-BB5E-4208-96D0-BA8380FB6EEA}" type="datetimeFigureOut">
              <a:rPr lang="pl-PL" smtClean="0"/>
              <a:t>21.03.2021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1D96C1C-C195-482D-AC66-C2465F612FCC}" type="slidenum">
              <a:rPr lang="pl-PL" smtClean="0"/>
              <a:t>‹#›</a:t>
            </a:fld>
            <a:endParaRPr lang="pl-PL"/>
          </a:p>
        </p:txBody>
      </p:sp>
    </p:spTree>
    <p:extLst>
      <p:ext uri="{BB962C8B-B14F-4D97-AF65-F5344CB8AC3E}">
        <p14:creationId xmlns:p14="http://schemas.microsoft.com/office/powerpoint/2010/main" val="76601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EA46EB00-BB5E-4208-96D0-BA8380FB6EEA}" type="datetimeFigureOut">
              <a:rPr lang="pl-PL" smtClean="0"/>
              <a:t>21.03.2021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D96C1C-C195-482D-AC66-C2465F612FCC}" type="slidenum">
              <a:rPr lang="pl-PL" smtClean="0"/>
              <a:t>‹#›</a:t>
            </a:fld>
            <a:endParaRPr lang="pl-P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6653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EA46EB00-BB5E-4208-96D0-BA8380FB6EEA}" type="datetimeFigureOut">
              <a:rPr lang="pl-PL" smtClean="0"/>
              <a:t>21.03.2021</a:t>
            </a:fld>
            <a:endParaRPr lang="pl-PL"/>
          </a:p>
        </p:txBody>
      </p:sp>
      <p:sp>
        <p:nvSpPr>
          <p:cNvPr id="6" name="Footer Placeholder 5"/>
          <p:cNvSpPr>
            <a:spLocks noGrp="1"/>
          </p:cNvSpPr>
          <p:nvPr>
            <p:ph type="ftr" sz="quarter" idx="11"/>
          </p:nvPr>
        </p:nvSpPr>
        <p:spPr>
          <a:xfrm>
            <a:off x="1125300" y="318640"/>
            <a:ext cx="4877818" cy="320931"/>
          </a:xfrm>
        </p:spPr>
        <p:txBody>
          <a:bodyPr/>
          <a:lstStyle/>
          <a:p>
            <a:endParaRPr lang="pl-PL"/>
          </a:p>
        </p:txBody>
      </p:sp>
      <p:sp>
        <p:nvSpPr>
          <p:cNvPr id="7" name="Slide Number Placeholder 6"/>
          <p:cNvSpPr>
            <a:spLocks noGrp="1"/>
          </p:cNvSpPr>
          <p:nvPr>
            <p:ph type="sldNum" sz="quarter" idx="12"/>
          </p:nvPr>
        </p:nvSpPr>
        <p:spPr>
          <a:xfrm>
            <a:off x="6176794" y="137408"/>
            <a:ext cx="811019" cy="503578"/>
          </a:xfrm>
        </p:spPr>
        <p:txBody>
          <a:bodyPr/>
          <a:lstStyle/>
          <a:p>
            <a:fld id="{D1D96C1C-C195-482D-AC66-C2465F612FCC}" type="slidenum">
              <a:rPr lang="pl-PL" smtClean="0"/>
              <a:t>‹#›</a:t>
            </a:fld>
            <a:endParaRPr lang="pl-P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97477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46EB00-BB5E-4208-96D0-BA8380FB6EEA}" type="datetimeFigureOut">
              <a:rPr lang="pl-PL" smtClean="0"/>
              <a:t>21.03.2021</a:t>
            </a:fld>
            <a:endParaRPr lang="pl-PL"/>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D1D96C1C-C195-482D-AC66-C2465F612FCC}" type="slidenum">
              <a:rPr lang="pl-PL" smtClean="0"/>
              <a:t>‹#›</a:t>
            </a:fld>
            <a:endParaRPr lang="pl-PL"/>
          </a:p>
        </p:txBody>
      </p:sp>
    </p:spTree>
    <p:extLst>
      <p:ext uri="{BB962C8B-B14F-4D97-AF65-F5344CB8AC3E}">
        <p14:creationId xmlns:p14="http://schemas.microsoft.com/office/powerpoint/2010/main" val="166309518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otalmoney.pl/artykuly/895864,kredyty-gotowkowe,wszystko--co-musisz-wiedziec-o-inflacji,1,1" TargetMode="External"/><Relationship Id="rId2" Type="http://schemas.openxmlformats.org/officeDocument/2006/relationships/hyperlink" Target="https://social.estate/jak-pomnazac-oszczednosci/" TargetMode="External"/><Relationship Id="rId1" Type="http://schemas.openxmlformats.org/officeDocument/2006/relationships/slideLayout" Target="../slideLayouts/slideLayout2.xml"/><Relationship Id="rId5" Type="http://schemas.openxmlformats.org/officeDocument/2006/relationships/hyperlink" Target="https://www.tanie-konto.pl/ranking-kont-mlodziezowych/?kword=pierwsze%20konto%20bankowe&amp;mtype=e&amp;gclid=CjwKCAiA4rGCBhAQEiwAelVtixxH_ZhMJXteNfSY3fvjRQ9ami5TS7GoQ-pu9xQ-Sh0timsOjGq8yBoCUSAQAvD_BwE" TargetMode="External"/><Relationship Id="rId4" Type="http://schemas.openxmlformats.org/officeDocument/2006/relationships/hyperlink" Target="https://bslubawa.pl/inne/jak-dziala-karta-platnicz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62743" y="1689463"/>
            <a:ext cx="9144000" cy="2551611"/>
          </a:xfrm>
        </p:spPr>
        <p:txBody>
          <a:bodyPr>
            <a:normAutofit fontScale="90000"/>
          </a:bodyPr>
          <a:lstStyle/>
          <a:p>
            <a:r>
              <a:rPr lang="pl-PL" b="1" dirty="0"/>
              <a:t>Sposoby na pomnażanie oszczędności </a:t>
            </a:r>
          </a:p>
        </p:txBody>
      </p:sp>
    </p:spTree>
    <p:extLst>
      <p:ext uri="{BB962C8B-B14F-4D97-AF65-F5344CB8AC3E}">
        <p14:creationId xmlns:p14="http://schemas.microsoft.com/office/powerpoint/2010/main" val="169728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Czym jest STOPA PROCENTOWA?</a:t>
            </a:r>
          </a:p>
        </p:txBody>
      </p:sp>
      <p:sp>
        <p:nvSpPr>
          <p:cNvPr id="3" name="Symbol zastępczy zawartości 2"/>
          <p:cNvSpPr>
            <a:spLocks noGrp="1"/>
          </p:cNvSpPr>
          <p:nvPr>
            <p:ph idx="1"/>
          </p:nvPr>
        </p:nvSpPr>
        <p:spPr/>
        <p:txBody>
          <a:bodyPr>
            <a:normAutofit/>
          </a:bodyPr>
          <a:lstStyle/>
          <a:p>
            <a:pPr marL="0" indent="0" algn="just">
              <a:buNone/>
            </a:pPr>
            <a:r>
              <a:rPr lang="pl-PL" dirty="0"/>
              <a:t>Stopa procentowa określona przez bank jako oprocentowanie konta oszczędnościowego, czy lokaty to inaczej stopa zwrotu. Jest wyrażona w procentach i oznacza, jaka będzie wysokość odsetek, które otrzymamy od wpłaconej kwoty. </a:t>
            </a:r>
          </a:p>
        </p:txBody>
      </p:sp>
    </p:spTree>
    <p:extLst>
      <p:ext uri="{BB962C8B-B14F-4D97-AF65-F5344CB8AC3E}">
        <p14:creationId xmlns:p14="http://schemas.microsoft.com/office/powerpoint/2010/main" val="527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2490651" y="552668"/>
            <a:ext cx="6783978" cy="5569458"/>
          </a:xfrm>
          <a:prstGeom prst="rect">
            <a:avLst/>
          </a:prstGeom>
        </p:spPr>
      </p:pic>
    </p:spTree>
    <p:extLst>
      <p:ext uri="{BB962C8B-B14F-4D97-AF65-F5344CB8AC3E}">
        <p14:creationId xmlns:p14="http://schemas.microsoft.com/office/powerpoint/2010/main" val="1825225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Pierwsza karta płatnicza</a:t>
            </a:r>
            <a:br>
              <a:rPr lang="pl-PL" b="1" dirty="0"/>
            </a:br>
            <a:endParaRPr lang="pl-PL" b="1" dirty="0"/>
          </a:p>
        </p:txBody>
      </p:sp>
      <p:sp>
        <p:nvSpPr>
          <p:cNvPr id="3" name="Symbol zastępczy zawartości 2"/>
          <p:cNvSpPr>
            <a:spLocks noGrp="1"/>
          </p:cNvSpPr>
          <p:nvPr>
            <p:ph idx="1"/>
          </p:nvPr>
        </p:nvSpPr>
        <p:spPr/>
        <p:txBody>
          <a:bodyPr>
            <a:normAutofit/>
          </a:bodyPr>
          <a:lstStyle/>
          <a:p>
            <a:pPr marL="0" indent="0" algn="just">
              <a:buNone/>
            </a:pPr>
            <a:r>
              <a:rPr lang="pl-PL" dirty="0"/>
              <a:t>Karta płatnicza to narzędzie, za pomocą którego można dokonywać płatności przy wykorzystaniu pieniędzy zgromadzonych na rachunku bankowym. Karta płatnicza pełni również (niemal zawsze) rolę karty bankomatowej, dzięki której możemy wypłacać i wpłacać pieniądze w punktach samoobsługowych Najpopularniejszym rodzajem karty wydawanej do kont osobistych w Polsce jest karta debetowa. </a:t>
            </a:r>
          </a:p>
          <a:p>
            <a:pPr marL="0" indent="0">
              <a:buNone/>
            </a:pPr>
            <a:endParaRPr lang="pl-PL" dirty="0"/>
          </a:p>
        </p:txBody>
      </p:sp>
    </p:spTree>
    <p:extLst>
      <p:ext uri="{BB962C8B-B14F-4D97-AF65-F5344CB8AC3E}">
        <p14:creationId xmlns:p14="http://schemas.microsoft.com/office/powerpoint/2010/main" val="3966620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Jakie są rodzaje kart płatniczych?</a:t>
            </a:r>
          </a:p>
        </p:txBody>
      </p:sp>
      <p:sp>
        <p:nvSpPr>
          <p:cNvPr id="3" name="Symbol zastępczy zawartości 2"/>
          <p:cNvSpPr>
            <a:spLocks noGrp="1"/>
          </p:cNvSpPr>
          <p:nvPr>
            <p:ph sz="half" idx="1"/>
          </p:nvPr>
        </p:nvSpPr>
        <p:spPr/>
        <p:txBody>
          <a:bodyPr/>
          <a:lstStyle/>
          <a:p>
            <a:pPr marL="0" indent="0">
              <a:buNone/>
            </a:pPr>
            <a:r>
              <a:rPr lang="pl-PL" dirty="0"/>
              <a:t>1. karty debetowe</a:t>
            </a:r>
          </a:p>
          <a:p>
            <a:pPr marL="0" indent="0">
              <a:buNone/>
            </a:pPr>
            <a:r>
              <a:rPr lang="pl-PL" dirty="0"/>
              <a:t>2. karty obciążeniowe </a:t>
            </a:r>
          </a:p>
          <a:p>
            <a:pPr marL="0" indent="0">
              <a:buNone/>
            </a:pPr>
            <a:r>
              <a:rPr lang="pl-PL" dirty="0"/>
              <a:t>3. karty kredytowe </a:t>
            </a:r>
          </a:p>
          <a:p>
            <a:pPr marL="0" indent="0">
              <a:buNone/>
            </a:pPr>
            <a:r>
              <a:rPr lang="pl-PL" dirty="0"/>
              <a:t>Najczęściej są używane karty debetowe i kredytowe.</a:t>
            </a:r>
          </a:p>
          <a:p>
            <a:pPr marL="0" indent="0">
              <a:buNone/>
            </a:pPr>
            <a:endParaRPr lang="pl-PL" dirty="0"/>
          </a:p>
        </p:txBody>
      </p:sp>
      <p:pic>
        <p:nvPicPr>
          <p:cNvPr id="5" name="Symbol zastępczy zawartości 4"/>
          <p:cNvPicPr>
            <a:picLocks noGrp="1" noChangeAspect="1"/>
          </p:cNvPicPr>
          <p:nvPr>
            <p:ph sz="half" idx="2"/>
          </p:nvPr>
        </p:nvPicPr>
        <p:blipFill>
          <a:blip r:embed="rId2"/>
          <a:stretch>
            <a:fillRect/>
          </a:stretch>
        </p:blipFill>
        <p:spPr>
          <a:xfrm>
            <a:off x="6096000" y="2261119"/>
            <a:ext cx="4645025" cy="3108874"/>
          </a:xfrm>
          <a:prstGeom prst="rect">
            <a:avLst/>
          </a:prstGeom>
        </p:spPr>
      </p:pic>
    </p:spTree>
    <p:extLst>
      <p:ext uri="{BB962C8B-B14F-4D97-AF65-F5344CB8AC3E}">
        <p14:creationId xmlns:p14="http://schemas.microsoft.com/office/powerpoint/2010/main" val="89636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Pin to ważna sprawa </a:t>
            </a:r>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PIN to Twój osobisty numer do karty. PIN składa się z czterech cyfr i jest całkowicie tajny - zna go jedynie posiadacz karty (w tym przypadku Ty). PIN służy do potwierdzenia tożsamości podczas wypłacania gotówki z bankomatu oraz podczas zakupów w sklepie.</a:t>
            </a:r>
          </a:p>
          <a:p>
            <a:pPr marL="0" indent="0">
              <a:buNone/>
            </a:pPr>
            <a:r>
              <a:rPr lang="pl-PL" b="1" dirty="0"/>
              <a:t>Pamiętaj:</a:t>
            </a:r>
            <a:endParaRPr lang="pl-PL" dirty="0"/>
          </a:p>
          <a:p>
            <a:r>
              <a:rPr lang="pl-PL" dirty="0"/>
              <a:t>nigdy nie ujawniaj innej osobie swojego kodu PIN</a:t>
            </a:r>
          </a:p>
          <a:p>
            <a:r>
              <a:rPr lang="pl-PL" dirty="0"/>
              <a:t>nigdy nie noś zapisanego numeru PIN razem z kartą (w tym samym portfelu czy etui)</a:t>
            </a:r>
          </a:p>
          <a:p>
            <a:r>
              <a:rPr lang="pl-PL" dirty="0"/>
              <a:t>upewnij się, że nikt nie obserwuje, jaki numer wprowadzasz na klawiaturze urządzenia</a:t>
            </a:r>
          </a:p>
          <a:p>
            <a:pPr marL="0" indent="0">
              <a:buNone/>
            </a:pPr>
            <a:endParaRPr lang="pl-PL" dirty="0"/>
          </a:p>
        </p:txBody>
      </p:sp>
    </p:spTree>
    <p:extLst>
      <p:ext uri="{BB962C8B-B14F-4D97-AF65-F5344CB8AC3E}">
        <p14:creationId xmlns:p14="http://schemas.microsoft.com/office/powerpoint/2010/main" val="1657282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Pierwsze konto bankowe </a:t>
            </a:r>
            <a:br>
              <a:rPr lang="pl-PL" dirty="0"/>
            </a:br>
            <a:endParaRPr lang="pl-PL" dirty="0"/>
          </a:p>
        </p:txBody>
      </p:sp>
      <p:sp>
        <p:nvSpPr>
          <p:cNvPr id="3" name="Symbol zastępczy zawartości 2"/>
          <p:cNvSpPr>
            <a:spLocks noGrp="1"/>
          </p:cNvSpPr>
          <p:nvPr>
            <p:ph idx="1"/>
          </p:nvPr>
        </p:nvSpPr>
        <p:spPr>
          <a:xfrm>
            <a:off x="1044545" y="1781712"/>
            <a:ext cx="9603275" cy="3294576"/>
          </a:xfrm>
        </p:spPr>
        <p:txBody>
          <a:bodyPr>
            <a:normAutofit fontScale="92500" lnSpcReduction="10000"/>
          </a:bodyPr>
          <a:lstStyle/>
          <a:p>
            <a:pPr marL="0" indent="0" algn="just">
              <a:buNone/>
            </a:pPr>
            <a:r>
              <a:rPr lang="pl-PL" dirty="0"/>
              <a:t>Banki konto dla młodzieży oferują zazwyczaj młodzieży od lat 13 do ukończenia pełnoletniości. Takie konto zakładane oraz prowadzone jest na specjalnych warunkach. Założyć je można tylko, kiedy rodzice wyrażą na to zgodę. Jednak zarządzać kontem może już wtedy sama osoba, na którą jest ono założone. Takie konto dla młodych doskonale się sprawdza, kiedy dziecko wyjeżdża na dłuższą wycieczkę lub jakiś obóz. Konto zapewnia całkowite bezpieczeństwo pieniędzy przeznaczonych dla dziecka. Inną kwestia jest sprawa, że osoby, które ukończyły szesnaście lat mogą podjąć pracę, a wtedy konto jest niejako niezbędne, gdyż każdy praktycznie pracodawca wynagrodzenie przelewa pracownikom na wskazane konta. </a:t>
            </a:r>
          </a:p>
        </p:txBody>
      </p:sp>
    </p:spTree>
    <p:extLst>
      <p:ext uri="{BB962C8B-B14F-4D97-AF65-F5344CB8AC3E}">
        <p14:creationId xmlns:p14="http://schemas.microsoft.com/office/powerpoint/2010/main" val="327169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 </a:t>
            </a:r>
          </a:p>
        </p:txBody>
      </p:sp>
      <p:sp>
        <p:nvSpPr>
          <p:cNvPr id="3" name="Symbol zastępczy zawartości 2"/>
          <p:cNvSpPr>
            <a:spLocks noGrp="1"/>
          </p:cNvSpPr>
          <p:nvPr>
            <p:ph idx="1"/>
          </p:nvPr>
        </p:nvSpPr>
        <p:spPr>
          <a:xfrm>
            <a:off x="1130270" y="2143194"/>
            <a:ext cx="9603275" cy="3294576"/>
          </a:xfrm>
        </p:spPr>
        <p:txBody>
          <a:bodyPr/>
          <a:lstStyle/>
          <a:p>
            <a:r>
              <a:rPr lang="pl-PL" sz="1100" dirty="0">
                <a:hlinkClick r:id="rId2"/>
              </a:rPr>
              <a:t>https://social.estate/jak-pomnazac-oszczednosci/</a:t>
            </a:r>
            <a:endParaRPr lang="pl-PL" sz="1100" dirty="0"/>
          </a:p>
          <a:p>
            <a:r>
              <a:rPr lang="pl-PL" sz="1100" dirty="0">
                <a:hlinkClick r:id="rId3"/>
              </a:rPr>
              <a:t>https://www.totalmoney.pl/artykuly/895864,kredyty-gotowkowe,wszystko--co-musisz-wiedziec-o-inflacji,1,1</a:t>
            </a:r>
            <a:endParaRPr lang="pl-PL" sz="1100" dirty="0"/>
          </a:p>
          <a:p>
            <a:r>
              <a:rPr lang="pl-PL" sz="1100" dirty="0">
                <a:hlinkClick r:id="rId4"/>
              </a:rPr>
              <a:t>https://bslubawa.pl/inne/jak-dziala-karta-platnicza</a:t>
            </a:r>
            <a:r>
              <a:rPr lang="pl-PL" sz="1100" dirty="0"/>
              <a:t> </a:t>
            </a:r>
          </a:p>
          <a:p>
            <a:r>
              <a:rPr lang="pl-PL" sz="1100" dirty="0">
                <a:hlinkClick r:id="rId5"/>
              </a:rPr>
              <a:t>https://www.tanie-konto.pl/ranking-kont-mlodziezowych/?kword=pierwsze%20konto%20bankowe&amp;mtype=e&amp;gclid=CjwKCAiA4rGCBhAQEiwAelVtixxH_ZhMJXteNfSY3fvjRQ9ami5TS7GoQ-pu9xQ-Sh0timsOjGq8yBoCUSAQAvD_BwE</a:t>
            </a:r>
            <a:r>
              <a:rPr lang="pl-PL" sz="1100" dirty="0"/>
              <a:t> </a:t>
            </a:r>
          </a:p>
          <a:p>
            <a:endParaRPr lang="pl-PL" sz="1100" dirty="0"/>
          </a:p>
          <a:p>
            <a:endParaRPr lang="pl-PL" sz="1100" dirty="0"/>
          </a:p>
          <a:p>
            <a:pPr marL="0" indent="0">
              <a:buNone/>
            </a:pPr>
            <a:r>
              <a:rPr lang="pl-PL" sz="3600" b="1" dirty="0"/>
              <a:t>Anastazja Gralak</a:t>
            </a:r>
          </a:p>
        </p:txBody>
      </p:sp>
    </p:spTree>
    <p:extLst>
      <p:ext uri="{BB962C8B-B14F-4D97-AF65-F5344CB8AC3E}">
        <p14:creationId xmlns:p14="http://schemas.microsoft.com/office/powerpoint/2010/main" val="267958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179" y="1620610"/>
            <a:ext cx="10515600" cy="3132365"/>
          </a:xfrm>
        </p:spPr>
        <p:txBody>
          <a:bodyPr>
            <a:normAutofit fontScale="92500" lnSpcReduction="20000"/>
          </a:bodyPr>
          <a:lstStyle/>
          <a:p>
            <a:pPr marL="0" indent="0" algn="just">
              <a:buNone/>
            </a:pPr>
            <a:r>
              <a:rPr lang="pl-PL" b="1" i="1" dirty="0"/>
              <a:t>1. Konto oszczędnościowe -  </a:t>
            </a:r>
            <a:r>
              <a:rPr lang="pl-PL" dirty="0"/>
              <a:t>jest jednym z typów rachunku bankowego, którego głównym celem jest bezpieczne przechowywanie i pomnażanie oszczędności powierzonych bankowi.</a:t>
            </a:r>
            <a:endParaRPr lang="pl-PL" i="1" dirty="0"/>
          </a:p>
          <a:p>
            <a:pPr marL="0" indent="0" algn="just">
              <a:buNone/>
            </a:pPr>
            <a:r>
              <a:rPr lang="pl-PL" sz="1800" dirty="0"/>
              <a:t>Po pierwsze wpłacasz na nie swoje oszczędności wtedy, kiedy potrzebujesz. W każdej chwili możesz je z takiego konta wypłacić lub przelać na inne. </a:t>
            </a:r>
          </a:p>
          <a:p>
            <a:pPr marL="0" indent="0" algn="just">
              <a:buNone/>
            </a:pPr>
            <a:r>
              <a:rPr lang="pl-PL" sz="1800" dirty="0"/>
              <a:t>Po drugie, masz swobodny dostęp do zgromadzonych tam środków. Jeżeli tylko okaże się, że potrzebujesz dopływu gotówki, możesz ją w szybki i prosty sposób wypłacić z konta oszczędnościowego, bez ryzyka utraty wypracowanych zysków. </a:t>
            </a:r>
          </a:p>
          <a:p>
            <a:pPr marL="0" indent="0" algn="just">
              <a:buNone/>
            </a:pPr>
            <a:r>
              <a:rPr lang="pl-PL" dirty="0"/>
              <a:t>   </a:t>
            </a:r>
            <a:endParaRPr lang="pl-PL" sz="1800" dirty="0"/>
          </a:p>
        </p:txBody>
      </p:sp>
    </p:spTree>
    <p:extLst>
      <p:ext uri="{BB962C8B-B14F-4D97-AF65-F5344CB8AC3E}">
        <p14:creationId xmlns:p14="http://schemas.microsoft.com/office/powerpoint/2010/main" val="238896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 y="790576"/>
            <a:ext cx="12087225" cy="5418138"/>
          </a:xfrm>
        </p:spPr>
        <p:txBody>
          <a:bodyPr>
            <a:normAutofit fontScale="92500" lnSpcReduction="20000"/>
          </a:bodyPr>
          <a:lstStyle/>
          <a:p>
            <a:pPr marL="0" indent="0" algn="just">
              <a:buNone/>
            </a:pPr>
            <a:r>
              <a:rPr lang="pl-PL" b="1" i="1" dirty="0"/>
              <a:t>2. Lokaty – </a:t>
            </a:r>
            <a:r>
              <a:rPr lang="pl-PL" dirty="0"/>
              <a:t>to depozyt dla banku.</a:t>
            </a:r>
            <a:endParaRPr lang="pl-PL" b="1" i="1" dirty="0"/>
          </a:p>
          <a:p>
            <a:pPr marL="0" indent="0" algn="just">
              <a:buNone/>
            </a:pPr>
            <a:r>
              <a:rPr lang="pl-PL" sz="1800" dirty="0"/>
              <a:t>Zwykle wymagana jest określona kwota, jaką musisz posiadać, żeby móc otworzyć lokatę. Jeżeli chcesz pomnażać pieniądze za pomocą lokaty, musisz wiedzieć, że wpłacasz je na określony termin, np. na rok. Niektóre rodzaje lokat są odnawialne. Oznacza to, że po upływie roku, lokata jest automatycznie odnawiana. Z kolei w przypadku lokat nieodnawialnych termin oprocentowania pieniędzy na lokacie kończy się z upływem określonego czasu. </a:t>
            </a:r>
          </a:p>
          <a:p>
            <a:pPr marL="0" indent="0">
              <a:buNone/>
            </a:pPr>
            <a:r>
              <a:rPr lang="pl-PL" sz="1800" b="1" i="1" dirty="0"/>
              <a:t>Rodzaje lokat:</a:t>
            </a:r>
          </a:p>
          <a:p>
            <a:r>
              <a:rPr lang="pl-PL" sz="1800" dirty="0"/>
              <a:t>Lokata jednodniowa.</a:t>
            </a:r>
          </a:p>
          <a:p>
            <a:r>
              <a:rPr lang="pl-PL" sz="1800" dirty="0"/>
              <a:t>Lokata terminowa. </a:t>
            </a:r>
          </a:p>
          <a:p>
            <a:r>
              <a:rPr lang="pl-PL" sz="1800" dirty="0"/>
              <a:t>Lokata rentierska. </a:t>
            </a:r>
          </a:p>
          <a:p>
            <a:r>
              <a:rPr lang="pl-PL" sz="1800" dirty="0"/>
              <a:t>Lokata strukturyzowana. </a:t>
            </a:r>
          </a:p>
          <a:p>
            <a:r>
              <a:rPr lang="pl-PL" sz="1800" dirty="0"/>
              <a:t>Lokata automatyczna. </a:t>
            </a:r>
          </a:p>
          <a:p>
            <a:r>
              <a:rPr lang="pl-PL" sz="1800" dirty="0"/>
              <a:t>Lokata dynamiczna.</a:t>
            </a:r>
          </a:p>
          <a:p>
            <a:r>
              <a:rPr lang="pl-PL" sz="1800" dirty="0"/>
              <a:t>Lokata mobilna. </a:t>
            </a:r>
          </a:p>
          <a:p>
            <a:r>
              <a:rPr lang="pl-PL" sz="1800" dirty="0"/>
              <a:t>Lokata negocjowana.</a:t>
            </a:r>
          </a:p>
          <a:p>
            <a:pPr marL="0" indent="0">
              <a:buNone/>
            </a:pPr>
            <a:endParaRPr lang="pl-PL" sz="1800" dirty="0"/>
          </a:p>
        </p:txBody>
      </p:sp>
      <p:pic>
        <p:nvPicPr>
          <p:cNvPr id="5" name="Obraz 4"/>
          <p:cNvPicPr>
            <a:picLocks noChangeAspect="1"/>
          </p:cNvPicPr>
          <p:nvPr/>
        </p:nvPicPr>
        <p:blipFill>
          <a:blip r:embed="rId2"/>
          <a:stretch>
            <a:fillRect/>
          </a:stretch>
        </p:blipFill>
        <p:spPr>
          <a:xfrm>
            <a:off x="5381897" y="2769325"/>
            <a:ext cx="4740048" cy="3160032"/>
          </a:xfrm>
          <a:prstGeom prst="rect">
            <a:avLst/>
          </a:prstGeom>
        </p:spPr>
      </p:pic>
    </p:spTree>
    <p:extLst>
      <p:ext uri="{BB962C8B-B14F-4D97-AF65-F5344CB8AC3E}">
        <p14:creationId xmlns:p14="http://schemas.microsoft.com/office/powerpoint/2010/main" val="2776317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891041" y="1622696"/>
            <a:ext cx="4645152" cy="3293852"/>
          </a:xfrm>
        </p:spPr>
        <p:txBody>
          <a:bodyPr>
            <a:normAutofit fontScale="92500" lnSpcReduction="20000"/>
          </a:bodyPr>
          <a:lstStyle/>
          <a:p>
            <a:pPr marL="0" indent="0" algn="just">
              <a:buNone/>
            </a:pPr>
            <a:r>
              <a:rPr lang="pl-PL" b="1" i="1" dirty="0"/>
              <a:t>3. Fundusze inwestycyjne </a:t>
            </a:r>
            <a:r>
              <a:rPr lang="pl-PL" dirty="0"/>
              <a:t>– forma wspólnego inwestowania polegająca na zbiorowym lokowaniu środków pieniężnych wpłaconych przez uczestników funduszu.</a:t>
            </a:r>
          </a:p>
          <a:p>
            <a:pPr marL="0" indent="0" algn="just">
              <a:buNone/>
            </a:pPr>
            <a:r>
              <a:rPr lang="pl-PL" sz="1800" dirty="0"/>
              <a:t>Z ich pomocą możesz zainwestować posiadane nadwyżki finansowe w papiery wartościowe należące do banków, fabryk samochodów, kopalni, a także firm z sektora nowoczesnych technologii czy medycyny.</a:t>
            </a:r>
          </a:p>
          <a:p>
            <a:endParaRPr lang="pl-PL" dirty="0"/>
          </a:p>
        </p:txBody>
      </p:sp>
      <p:pic>
        <p:nvPicPr>
          <p:cNvPr id="6" name="Symbol zastępczy zawartości 5"/>
          <p:cNvPicPr>
            <a:picLocks noGrp="1" noChangeAspect="1"/>
          </p:cNvPicPr>
          <p:nvPr>
            <p:ph sz="half" idx="2"/>
          </p:nvPr>
        </p:nvPicPr>
        <p:blipFill>
          <a:blip r:embed="rId2"/>
          <a:stretch>
            <a:fillRect/>
          </a:stretch>
        </p:blipFill>
        <p:spPr>
          <a:xfrm>
            <a:off x="6096000" y="1622696"/>
            <a:ext cx="4645025" cy="3098804"/>
          </a:xfrm>
          <a:prstGeom prst="rect">
            <a:avLst/>
          </a:prstGeom>
        </p:spPr>
      </p:pic>
    </p:spTree>
    <p:extLst>
      <p:ext uri="{BB962C8B-B14F-4D97-AF65-F5344CB8AC3E}">
        <p14:creationId xmlns:p14="http://schemas.microsoft.com/office/powerpoint/2010/main" val="10026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Z pomnażaniem oszczędności związane jest pojęcie </a:t>
            </a:r>
            <a:r>
              <a:rPr lang="pl-PL" b="1" dirty="0"/>
              <a:t>INFLACJA</a:t>
            </a:r>
            <a:r>
              <a:rPr lang="pl-PL" dirty="0"/>
              <a:t>. </a:t>
            </a:r>
          </a:p>
        </p:txBody>
      </p:sp>
      <p:sp>
        <p:nvSpPr>
          <p:cNvPr id="3" name="Symbol zastępczy zawartości 2"/>
          <p:cNvSpPr>
            <a:spLocks noGrp="1"/>
          </p:cNvSpPr>
          <p:nvPr>
            <p:ph sz="half" idx="1"/>
          </p:nvPr>
        </p:nvSpPr>
        <p:spPr>
          <a:xfrm>
            <a:off x="1210862" y="2927621"/>
            <a:ext cx="4713688" cy="2176387"/>
          </a:xfrm>
        </p:spPr>
        <p:txBody>
          <a:bodyPr>
            <a:normAutofit/>
          </a:bodyPr>
          <a:lstStyle/>
          <a:p>
            <a:pPr marL="0" indent="0" algn="just">
              <a:buNone/>
            </a:pPr>
            <a:r>
              <a:rPr lang="pl-PL" b="1" i="1" dirty="0"/>
              <a:t>Inflacja-</a:t>
            </a:r>
            <a:r>
              <a:rPr lang="pl-PL" dirty="0"/>
              <a:t> to proces wzrostu przeciętnego poziomu cen w gospodarce.</a:t>
            </a:r>
          </a:p>
          <a:p>
            <a:pPr marL="0" indent="0">
              <a:buNone/>
            </a:pPr>
            <a:br>
              <a:rPr lang="pl-PL" dirty="0"/>
            </a:br>
            <a:endParaRPr lang="pl-PL" dirty="0"/>
          </a:p>
        </p:txBody>
      </p:sp>
      <p:sp>
        <p:nvSpPr>
          <p:cNvPr id="5" name="Symbol zastępczy zawartości 4"/>
          <p:cNvSpPr>
            <a:spLocks noGrp="1"/>
          </p:cNvSpPr>
          <p:nvPr>
            <p:ph sz="half" idx="2"/>
          </p:nvPr>
        </p:nvSpPr>
        <p:spPr/>
        <p:txBody>
          <a:bodyPr>
            <a:normAutofit/>
          </a:bodyPr>
          <a:lstStyle/>
          <a:p>
            <a:endParaRPr lang="pl-PL"/>
          </a:p>
        </p:txBody>
      </p:sp>
      <p:pic>
        <p:nvPicPr>
          <p:cNvPr id="4" name="Obraz 3"/>
          <p:cNvPicPr>
            <a:picLocks noChangeAspect="1"/>
          </p:cNvPicPr>
          <p:nvPr/>
        </p:nvPicPr>
        <p:blipFill>
          <a:blip r:embed="rId2"/>
          <a:stretch>
            <a:fillRect/>
          </a:stretch>
        </p:blipFill>
        <p:spPr>
          <a:xfrm>
            <a:off x="6095606" y="2165621"/>
            <a:ext cx="4181755" cy="2938387"/>
          </a:xfrm>
          <a:prstGeom prst="rect">
            <a:avLst/>
          </a:prstGeom>
        </p:spPr>
      </p:pic>
    </p:spTree>
    <p:extLst>
      <p:ext uri="{BB962C8B-B14F-4D97-AF65-F5344CB8AC3E}">
        <p14:creationId xmlns:p14="http://schemas.microsoft.com/office/powerpoint/2010/main" val="293834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Co wpływa na inflację?</a:t>
            </a:r>
          </a:p>
        </p:txBody>
      </p:sp>
      <p:sp>
        <p:nvSpPr>
          <p:cNvPr id="3" name="Symbol zastępczy zawartości 2"/>
          <p:cNvSpPr>
            <a:spLocks noGrp="1"/>
          </p:cNvSpPr>
          <p:nvPr>
            <p:ph idx="1"/>
          </p:nvPr>
        </p:nvSpPr>
        <p:spPr>
          <a:xfrm>
            <a:off x="892145" y="2002559"/>
            <a:ext cx="9603275" cy="3294576"/>
          </a:xfrm>
        </p:spPr>
        <p:txBody>
          <a:bodyPr>
            <a:normAutofit/>
          </a:bodyPr>
          <a:lstStyle/>
          <a:p>
            <a:pPr marL="0" indent="0" algn="just">
              <a:buNone/>
            </a:pPr>
            <a:r>
              <a:rPr lang="pl-PL" sz="2400" dirty="0"/>
              <a:t>Na poziom inflacji wpływa przede wszystkim zagregowany popyt konsumentów. Mówiąc prościej, jeśli obywatelom wiedzie się lepiej i dysponują odpowiednimi środkami, to oczywistym jest, że chcą więcej wydawać, a co za tym idzie – rosną ceny. </a:t>
            </a:r>
          </a:p>
        </p:txBody>
      </p:sp>
    </p:spTree>
    <p:extLst>
      <p:ext uri="{BB962C8B-B14F-4D97-AF65-F5344CB8AC3E}">
        <p14:creationId xmlns:p14="http://schemas.microsoft.com/office/powerpoint/2010/main" val="106847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Jak sterować inflacją?</a:t>
            </a:r>
          </a:p>
        </p:txBody>
      </p:sp>
      <p:sp>
        <p:nvSpPr>
          <p:cNvPr id="3" name="Symbol zastępczy zawartości 2"/>
          <p:cNvSpPr>
            <a:spLocks noGrp="1"/>
          </p:cNvSpPr>
          <p:nvPr>
            <p:ph idx="1"/>
          </p:nvPr>
        </p:nvSpPr>
        <p:spPr>
          <a:xfrm>
            <a:off x="1130269" y="1876494"/>
            <a:ext cx="9603275" cy="3294576"/>
          </a:xfrm>
        </p:spPr>
        <p:txBody>
          <a:bodyPr>
            <a:normAutofit/>
          </a:bodyPr>
          <a:lstStyle/>
          <a:p>
            <a:pPr marL="0" indent="0" algn="just">
              <a:buNone/>
            </a:pPr>
            <a:r>
              <a:rPr lang="pl-PL" sz="2400" dirty="0"/>
              <a:t>Prawidłowo funkcjonujący rząd czy bank centralny stara się sterować poziomami inflacji. Banki centralne często wyznaczają sobie bezpośredni cel inflacyjny, czyli poziom inflacji, jaki chcą osiągnąć w danym okresie i do jego osiągnięcia dostosowują inne swoje działania.</a:t>
            </a:r>
          </a:p>
        </p:txBody>
      </p:sp>
    </p:spTree>
    <p:extLst>
      <p:ext uri="{BB962C8B-B14F-4D97-AF65-F5344CB8AC3E}">
        <p14:creationId xmlns:p14="http://schemas.microsoft.com/office/powerpoint/2010/main" val="314182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Inflacja a deflacja </a:t>
            </a:r>
          </a:p>
        </p:txBody>
      </p:sp>
      <p:sp>
        <p:nvSpPr>
          <p:cNvPr id="3" name="Symbol zastępczy zawartości 2"/>
          <p:cNvSpPr>
            <a:spLocks noGrp="1"/>
          </p:cNvSpPr>
          <p:nvPr>
            <p:ph idx="1"/>
          </p:nvPr>
        </p:nvSpPr>
        <p:spPr>
          <a:xfrm>
            <a:off x="1130270" y="1628775"/>
            <a:ext cx="9603275" cy="3837570"/>
          </a:xfrm>
        </p:spPr>
        <p:txBody>
          <a:bodyPr>
            <a:normAutofit fontScale="92500" lnSpcReduction="10000"/>
          </a:bodyPr>
          <a:lstStyle/>
          <a:p>
            <a:pPr marL="0" indent="0">
              <a:buNone/>
            </a:pPr>
            <a:r>
              <a:rPr lang="pl-PL" dirty="0"/>
              <a:t>Jak to często bywa w świecie ekonomii, niedobre są skrajności, czyli poziomy nie powinny być ani za niskie, ani za wysokie. Najlepiej mieć do czynienia ze względną równowagą i stabilnością. Gdy </a:t>
            </a:r>
            <a:r>
              <a:rPr lang="pl-PL" b="1" dirty="0"/>
              <a:t>inflacja</a:t>
            </a:r>
            <a:r>
              <a:rPr lang="pl-PL" dirty="0"/>
              <a:t> spada poniżej zera i zamienia się w </a:t>
            </a:r>
            <a:r>
              <a:rPr lang="pl-PL" b="1" dirty="0"/>
              <a:t>deflację </a:t>
            </a:r>
            <a:r>
              <a:rPr lang="pl-PL" dirty="0"/>
              <a:t>(spadek cen towarów i usług), wydawałoby się, że pozytywem jest spadek cen i wzrost siły nabywczej pieniądza. Niestety, nie jest to takie proste.</a:t>
            </a:r>
          </a:p>
          <a:p>
            <a:pPr marL="0" indent="0">
              <a:buNone/>
            </a:pPr>
            <a:r>
              <a:rPr lang="pl-PL" dirty="0"/>
              <a:t>Na początku może wszystko wygląda dobrze, ale gdy deflacja utrzymuje się zbyt długo, spada opłacalność produkcji, bo przecież spadają ceny. Wiele planów, zarówno tych dotyczących inwestycji, jak i tych dotyczących konsumpcji, jest odsuwanych w czasie – inwestorzy czy osoby planujące zakup liczą na dalszy spadek cen.</a:t>
            </a:r>
          </a:p>
        </p:txBody>
      </p:sp>
    </p:spTree>
    <p:extLst>
      <p:ext uri="{BB962C8B-B14F-4D97-AF65-F5344CB8AC3E}">
        <p14:creationId xmlns:p14="http://schemas.microsoft.com/office/powerpoint/2010/main" val="785135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 oszczędzaniem związane jest kolejne pojęcie: PROCENT SKŁADANY. </a:t>
            </a:r>
          </a:p>
        </p:txBody>
      </p:sp>
      <p:sp>
        <p:nvSpPr>
          <p:cNvPr id="3" name="Symbol zastępczy zawartości 2"/>
          <p:cNvSpPr>
            <a:spLocks noGrp="1"/>
          </p:cNvSpPr>
          <p:nvPr>
            <p:ph sz="half" idx="1"/>
          </p:nvPr>
        </p:nvSpPr>
        <p:spPr>
          <a:xfrm>
            <a:off x="786519" y="2457957"/>
            <a:ext cx="4645152" cy="3293852"/>
          </a:xfrm>
        </p:spPr>
        <p:txBody>
          <a:bodyPr/>
          <a:lstStyle/>
          <a:p>
            <a:pPr marL="0" indent="0" algn="just">
              <a:buNone/>
            </a:pPr>
            <a:r>
              <a:rPr lang="pl-PL" dirty="0"/>
              <a:t>Jest to sposób oprocentowania wkładu pieniężnego polegający na tym, że odsetki za dany okres oprocentowania są doliczane do wkładu (podlegają kapitalizacji) i w ten sposób „składają się” na zysk wypracowywany w okresie następnym.</a:t>
            </a:r>
          </a:p>
        </p:txBody>
      </p:sp>
      <p:pic>
        <p:nvPicPr>
          <p:cNvPr id="5" name="Symbol zastępczy zawartości 4"/>
          <p:cNvPicPr>
            <a:picLocks noGrp="1" noChangeAspect="1"/>
          </p:cNvPicPr>
          <p:nvPr>
            <p:ph sz="half" idx="2"/>
          </p:nvPr>
        </p:nvPicPr>
        <p:blipFill rotWithShape="1">
          <a:blip r:embed="rId2"/>
          <a:srcRect l="10499" t="4778" r="10009" b="2822"/>
          <a:stretch/>
        </p:blipFill>
        <p:spPr>
          <a:xfrm>
            <a:off x="6314688" y="2457957"/>
            <a:ext cx="4623657" cy="3020644"/>
          </a:xfrm>
          <a:prstGeom prst="rect">
            <a:avLst/>
          </a:prstGeom>
        </p:spPr>
      </p:pic>
    </p:spTree>
    <p:extLst>
      <p:ext uri="{BB962C8B-B14F-4D97-AF65-F5344CB8AC3E}">
        <p14:creationId xmlns:p14="http://schemas.microsoft.com/office/powerpoint/2010/main" val="2564348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TM10001114[[fn=Galeria]]</Template>
  <TotalTime>438</TotalTime>
  <Words>942</Words>
  <Application>Microsoft Office PowerPoint</Application>
  <PresentationFormat>Panoramiczny</PresentationFormat>
  <Paragraphs>55</Paragraphs>
  <Slides>16</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Arial</vt:lpstr>
      <vt:lpstr>Century Gothic</vt:lpstr>
      <vt:lpstr>Gallery</vt:lpstr>
      <vt:lpstr>Sposoby na pomnażanie oszczędności </vt:lpstr>
      <vt:lpstr>Prezentacja programu PowerPoint</vt:lpstr>
      <vt:lpstr>Prezentacja programu PowerPoint</vt:lpstr>
      <vt:lpstr>Prezentacja programu PowerPoint</vt:lpstr>
      <vt:lpstr>Z pomnażaniem oszczędności związane jest pojęcie INFLACJA. </vt:lpstr>
      <vt:lpstr>Co wpływa na inflację?</vt:lpstr>
      <vt:lpstr>Jak sterować inflacją?</vt:lpstr>
      <vt:lpstr>Inflacja a deflacja </vt:lpstr>
      <vt:lpstr>Z oszczędzaniem związane jest kolejne pojęcie: PROCENT SKŁADANY. </vt:lpstr>
      <vt:lpstr>Czym jest STOPA PROCENTOWA?</vt:lpstr>
      <vt:lpstr>Prezentacja programu PowerPoint</vt:lpstr>
      <vt:lpstr>Pierwsza karta płatnicza </vt:lpstr>
      <vt:lpstr>Jakie są rodzaje kart płatniczych?</vt:lpstr>
      <vt:lpstr>Pin to ważna sprawa </vt:lpstr>
      <vt:lpstr>Pierwsze konto bankowe  </vt:lpstr>
      <vt:lpstr>Źródła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Sposoby na pomnażanie oszczędności</dc:title>
  <dc:creator>Anastazja Gralak</dc:creator>
  <cp:lastModifiedBy>Marzena Rudzka-Kupczyńska</cp:lastModifiedBy>
  <cp:revision>25</cp:revision>
  <dcterms:created xsi:type="dcterms:W3CDTF">2021-03-13T11:17:28Z</dcterms:created>
  <dcterms:modified xsi:type="dcterms:W3CDTF">2021-03-21T11:36:13Z</dcterms:modified>
</cp:coreProperties>
</file>