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8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60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07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607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729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92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743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07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62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67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89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82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01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5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1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39F5-7F5C-401B-9933-E76F17B37B86}" type="datetimeFigureOut">
              <a:rPr lang="pl-PL" smtClean="0"/>
              <a:t>10.04.2021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B153BF-D4BC-44A2-859B-D2C7FA9E3F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18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portal.pl/rozrywka/filmy/filmy-animowane/pieniadz/inflacj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portal.pl/wiedza/prezentacje/nowe-prezentacje/skad-banki-biora-pieniadze" TargetMode="External"/><Relationship Id="rId2" Type="http://schemas.openxmlformats.org/officeDocument/2006/relationships/hyperlink" Target="https://zloteszkoly.nbp.pl/o-programie/materialy-do-pobran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wsz.chelm.pl/indeks-finansisty/data/_uploaded/file/zadania_chroscikowski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portal.pl/wiedza/prezentacje/nowe-prezentacje/skad-banki-biora-pieniadz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talmoney.pl/artykuly/884377,konta-oszczednosciowe,co-rozni--a-co-laczy-fundusze-inwestycyjne-i-depozyty-bankowe,1,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D6B35-2F2F-494C-87BF-5137AE038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258350"/>
            <a:ext cx="8915399" cy="1518406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ZARZĄDZANIE WŁASNYMI PIENIĘDZMI - PLANOWANIE I KONTROLA WYDATKÓW.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93F037-2FD9-44A9-82BB-FE7AFBB0B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3670"/>
            <a:ext cx="9144000" cy="434130"/>
          </a:xfrm>
        </p:spPr>
        <p:txBody>
          <a:bodyPr/>
          <a:lstStyle/>
          <a:p>
            <a:pPr algn="r"/>
            <a:r>
              <a:rPr lang="pl-PL" sz="1800" b="1" dirty="0"/>
              <a:t>Justyna</a:t>
            </a:r>
            <a:r>
              <a:rPr lang="pl-PL" b="1" dirty="0"/>
              <a:t> </a:t>
            </a:r>
            <a:r>
              <a:rPr lang="pl-PL" sz="1800" b="1" dirty="0"/>
              <a:t>Dziubak-Sobiechowska</a:t>
            </a:r>
          </a:p>
        </p:txBody>
      </p:sp>
    </p:spTree>
    <p:extLst>
      <p:ext uri="{BB962C8B-B14F-4D97-AF65-F5344CB8AC3E}">
        <p14:creationId xmlns:p14="http://schemas.microsoft.com/office/powerpoint/2010/main" val="181472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803A13-05D6-4ED3-B19F-60AE86BA0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INFLACJA</a:t>
            </a:r>
            <a:b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53162-725C-4071-9834-B2D773805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https://www.nbportal.pl/rozrywka/filmy/filmy-animowane/pieniadz/inflacja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ZAPAMIĘTAJ: </a:t>
            </a:r>
          </a:p>
          <a:p>
            <a:pPr marL="0" indent="0">
              <a:buNone/>
            </a:pPr>
            <a:r>
              <a:rPr lang="pl-PL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        CENA NIE JEST STAŁA W CZASIE!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0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DFE3D9-6F36-48DA-AB8F-8409941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FE27F4-DE9C-4EAE-9508-11FDE335F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https://zloteszkoly.nbp.pl/o-programie/materialy-do-pobrania</a:t>
            </a:r>
            <a:endParaRPr lang="pl-PL" dirty="0"/>
          </a:p>
          <a:p>
            <a:endParaRPr lang="pl-PL" dirty="0"/>
          </a:p>
          <a:p>
            <a:r>
              <a:rPr lang="pl-PL" dirty="0">
                <a:hlinkClick r:id="rId3"/>
              </a:rPr>
              <a:t>https://www.nbportal.pl/wiedza/prezentacje/nowe-prezentacje/skad-banki-biora-pieniadze</a:t>
            </a:r>
            <a:endParaRPr lang="pl-PL" dirty="0"/>
          </a:p>
          <a:p>
            <a:endParaRPr lang="pl-PL" dirty="0"/>
          </a:p>
          <a:p>
            <a:r>
              <a:rPr lang="pl-PL" dirty="0"/>
              <a:t>z</a:t>
            </a:r>
            <a:r>
              <a:rPr lang="pl-PL"/>
              <a:t>adania </a:t>
            </a:r>
            <a:r>
              <a:rPr lang="pl-PL" dirty="0"/>
              <a:t>tekstowe ze strony: </a:t>
            </a:r>
            <a:r>
              <a:rPr lang="pl-PL" dirty="0">
                <a:hlinkClick r:id="rId4"/>
              </a:rPr>
              <a:t>http://pwsz.chelm.pl/indeks-finansisty/data/_uploaded/file/zadania_chroscikowski.pdf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68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E2647-8824-414E-A54C-F97348EF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DOMOWY, WYDATKI I DOCHODY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8DD8BD-74BA-43B5-B165-D80FC958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ZESTAWIENIE DOCHODÓW I WYDATKÓW GOSPODARSTWA DOMOWEGO W DANYM OKRESIE (najczęściej jednego miesiąca)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WYDATKI STANOWIĄ WSZYSTKIE KOSZTY, KTÓRE PONOSI GOSPODARSTWO DOMOWE. SĄ TO: CZYNSZ, OPŁATY, ŻYWNOŚĆ, LEKI, ODZIEŻ, OBUWIE, TRANSPORT, PRYWATNE WIZYTY U LEKARZY ITP.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DOCHÓD TO WSZYSTKIE WPŁYWY PIENIĘŻNE, NP. WYNAGRODZENIE ZA PRACĘ, EMERYTURA, ALIMENTY, STYPENDIA</a:t>
            </a: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358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989CA1-FB95-4BAC-8832-67B00CE2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ANALIZA NA PRZYKŁADZIE PRZYGOTOWANYCH TABELEK PRZEZ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FBB1B1-8306-4E6F-8021-73EA607C77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DOCHODY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DFD75A6-976E-492C-BE94-7E29A075AC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WYDATKI</a:t>
            </a:r>
          </a:p>
        </p:txBody>
      </p:sp>
    </p:spTree>
    <p:extLst>
      <p:ext uri="{BB962C8B-B14F-4D97-AF65-F5344CB8AC3E}">
        <p14:creationId xmlns:p14="http://schemas.microsoft.com/office/powerpoint/2010/main" val="167702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69A28-27E7-46D4-BF4C-B10A9873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DYSKUSJA UCZNIÓW PO OBEJRZENIU FILMU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AEE2FE-F8BE-49FB-B02D-EF06F48CD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https://www.nbportal.pl/wiedza/prezentacje/nowe-prezentacje/skad-banki-biora-pieniadze</a:t>
            </a:r>
            <a:endParaRPr lang="pl-PL" dirty="0"/>
          </a:p>
          <a:p>
            <a:endParaRPr lang="pl-PL" dirty="0"/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Skąd biorą się pieniądze?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Dlaczego nie można ich po prostu wydrukować?</a:t>
            </a:r>
          </a:p>
        </p:txBody>
      </p:sp>
    </p:spTree>
    <p:extLst>
      <p:ext uri="{BB962C8B-B14F-4D97-AF65-F5344CB8AC3E}">
        <p14:creationId xmlns:p14="http://schemas.microsoft.com/office/powerpoint/2010/main" val="42947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549EEF-0E88-4276-9692-6A0CBF42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 ZRÓWNOWAŻONY</a:t>
            </a:r>
            <a:b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DOCHODY = WYDATKI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E4E248-D4DD-4369-BAFB-546F05E8B4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NADWYŻKA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A7939B-394E-469B-BB85-D1F7E6C887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DOCHODY WIĘKSZE NIŻ WYDATKI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OSZCZĘDNOŚCI MOŻEMY PRZEZNACZYĆ NA WYDATKI W NASTĘPNYM OKRESIE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3B1F879-A17D-4CBD-B400-0723F2D26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DEFICYT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8BA004F-8558-4C42-9862-2465FB8BE40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DOCHODY MNIEJSZE NIŻ WYDATKI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KONIECZNOŚC PRZESTRZEGANIA PLANU WYDATKÓW (przemyślane zakupy, przygotowanie listy zakupów, uwzględnianie w palnie wydatków długoterminowych itp.)</a:t>
            </a:r>
          </a:p>
        </p:txBody>
      </p:sp>
    </p:spTree>
    <p:extLst>
      <p:ext uri="{BB962C8B-B14F-4D97-AF65-F5344CB8AC3E}">
        <p14:creationId xmlns:p14="http://schemas.microsoft.com/office/powerpoint/2010/main" val="70690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12EEA-1917-40AD-B78B-97EF3D9C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FINANSOWY. </a:t>
            </a:r>
            <a:b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ZAPLANOWAĆ BUDŻET? </a:t>
            </a:r>
            <a:b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TO JEST BUDŻET DOMOWY?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24E81E-26C9-4E5C-9B17-3036EF54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75589"/>
          </a:xfrm>
        </p:spPr>
        <p:txBody>
          <a:bodyPr/>
          <a:lstStyle/>
          <a:p>
            <a:r>
              <a:rPr lang="pl-PL" dirty="0"/>
              <a:t>KRZYWA ENGLA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27D6713-E4B1-4D04-BF44-DB9FCA3F6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12" y="2598992"/>
            <a:ext cx="4362674" cy="381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1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818853-2059-4950-9935-ACA5BC6E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RÓŻNE SPOSOBY RADZENIA SOBIE </a:t>
            </a:r>
            <a:b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DEFICYTEM BUDŻETOWYM.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6A925B-F12F-4714-938C-7ED55C7B9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JAK MOŻNA ZWIĘKSZYĆ DOCHODY I ZMNIEJSZYĆ WYDATKI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(burza mózgów)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Pojęcia: kredyt, lokata</a:t>
            </a:r>
          </a:p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KREDYT: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kwota pieniędzy dostarczonych przez bank na określony czas i na określonych warunkach, zaspokaja potrzeby finansowe zadeklarowane przez pożyczkobiorcę</a:t>
            </a:r>
          </a:p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LOKATA: </a:t>
            </a:r>
            <a:r>
              <a:rPr lang="pl-PL" b="1" dirty="0"/>
              <a:t>nazywana również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depo</a:t>
            </a:r>
            <a:r>
              <a:rPr lang="pl-PL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zytem bankowym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, to produkt oferowany przez banki. Banki oferują lokaty, ponieważ dzięki temu pozyskują kapitał, który później „rozdają” swoim klientom w postaci kredytów. W zamian za powierzenie swoich pieniędzy bankowi klient otrzymuje wynagrodzenie w postaci odsetek.</a:t>
            </a:r>
            <a:endParaRPr lang="pl-PL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0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914D0-2962-4174-A1DF-295F0AD9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tekstowe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D11529-CD76-4269-ACBD-D064FE832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88" y="1300294"/>
            <a:ext cx="9742924" cy="4610928"/>
          </a:xfrm>
        </p:spPr>
        <p:txBody>
          <a:bodyPr/>
          <a:lstStyle/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Zadanie 1.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Oprocentowanie kredytu konsumpcyjnego w grudniu wynosiło 16%. W styczniu wzrosło o 25%. O ile punktów procentowych zwiększyło się oprocentowanie kredytu?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Zadanie 2. </a:t>
            </a:r>
            <a:r>
              <a:rPr lang="pl-PL" dirty="0">
                <a:effectLst/>
                <a:latin typeface="Arial" panose="020B0604020202020204" pitchFamily="34" charset="0"/>
              </a:rPr>
              <a:t>Pan Nowak zainwestował na giełdzie 20 000 zł. Dzięki trafnym inwestycjom co pół roku podwajał swój kapitał. Jakim kapitałem obracał pan Kowalski na giełdzie po trzech latach?</a:t>
            </a: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Zadanie 3. </a:t>
            </a:r>
            <a:r>
              <a:rPr lang="pl-PL" dirty="0">
                <a:effectLst/>
                <a:latin typeface="Arial" panose="020B0604020202020204" pitchFamily="34" charset="0"/>
              </a:rPr>
              <a:t>Pan Tomasz ma spłacić koleżeńską pożyczkę w 16 ratach w następujący sposób: pierwsza rata ma wynosić 375 zł, druga 360 zł, trzecia 345 zł i każda następna ma być mniejsza od poprzedniej o15 zł. Ile będzie wynosić ostatnia rata?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Zadanie 4. </a:t>
            </a:r>
            <a:r>
              <a:rPr lang="pl-PL" dirty="0">
                <a:effectLst/>
                <a:latin typeface="Arial" panose="020B0604020202020204" pitchFamily="34" charset="0"/>
              </a:rPr>
              <a:t>Roczna lokata bankowa 10000 zł jest oprocentowana 8% w skali roku. Ile pełnych złotych zysku przyniesie, jeżeli odsetki są kapitalizowane kwartalnie?(W obliczeniach pominięto podatek od zysków kapitałowych). Podaj najbliższą wartość.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645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F914D0-2962-4174-A1DF-295F0AD9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306" y="481497"/>
            <a:ext cx="8911687" cy="81879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tekstowe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D11529-CD76-4269-ACBD-D064FE832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88" y="1300294"/>
            <a:ext cx="9742924" cy="4610928"/>
          </a:xfrm>
        </p:spPr>
        <p:txBody>
          <a:bodyPr/>
          <a:lstStyle/>
          <a:p>
            <a:r>
              <a:rPr lang="pl-PL" b="1">
                <a:latin typeface="Arial" panose="020B0604020202020204" pitchFamily="34" charset="0"/>
                <a:cs typeface="Arial" panose="020B0604020202020204" pitchFamily="34" charset="0"/>
              </a:rPr>
              <a:t>Zadanie 5.</a:t>
            </a:r>
            <a:r>
              <a:rPr lang="pl-PL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effectLst/>
                <a:latin typeface="Arial" panose="020B0604020202020204" pitchFamily="34" charset="0"/>
              </a:rPr>
              <a:t>Oceń prawdziwość każdego zdania. W każdym z podanych przypadków kapitalizacja odsetek następuje raz w roku.</a:t>
            </a:r>
          </a:p>
          <a:p>
            <a:pPr marL="0" indent="0">
              <a:buNone/>
            </a:pPr>
            <a:r>
              <a:rPr lang="pl-PL" b="1" dirty="0">
                <a:effectLst/>
                <a:latin typeface="Arial" panose="020B0604020202020204" pitchFamily="34" charset="0"/>
              </a:rPr>
              <a:t>a) </a:t>
            </a:r>
            <a:r>
              <a:rPr lang="pl-PL" dirty="0">
                <a:effectLst/>
                <a:latin typeface="Arial" panose="020B0604020202020204" pitchFamily="34" charset="0"/>
              </a:rPr>
              <a:t>Większą kwotę uzyskamy, jeśli wpłacimy pieniądze na 5 lat na lokatę z oprocentowaniem rocznym 10%, niż jeżeli wpłacimy je na 10 lat na lokatę z oprocentowaniem rocznym 5%</a:t>
            </a:r>
          </a:p>
          <a:p>
            <a:pPr marL="0" indent="0">
              <a:buNone/>
            </a:pPr>
            <a:r>
              <a:rPr lang="pl-PL" b="1" dirty="0">
                <a:effectLst/>
                <a:latin typeface="Arial" panose="020B0604020202020204" pitchFamily="34" charset="0"/>
              </a:rPr>
              <a:t> b)</a:t>
            </a:r>
            <a:r>
              <a:rPr lang="pl-PL" dirty="0">
                <a:effectLst/>
                <a:latin typeface="Arial" panose="020B0604020202020204" pitchFamily="34" charset="0"/>
              </a:rPr>
              <a:t> Większą kwotę uzyskamy, jeśli wpłacimy pieniądze na 6 lat na lokatę z oprocentowaniem rocznym 10%, niż jeżeli wpłacimy je na 10 lat na lokatę z oprocentowaniem rocznym 7%</a:t>
            </a:r>
          </a:p>
          <a:p>
            <a:pPr marL="0" indent="0">
              <a:buNone/>
            </a:pPr>
            <a:r>
              <a:rPr lang="pl-PL" b="1" dirty="0">
                <a:effectLst/>
                <a:latin typeface="Arial" panose="020B0604020202020204" pitchFamily="34" charset="0"/>
              </a:rPr>
              <a:t> c)</a:t>
            </a:r>
            <a:r>
              <a:rPr lang="pl-PL" dirty="0">
                <a:effectLst/>
                <a:latin typeface="Arial" panose="020B0604020202020204" pitchFamily="34" charset="0"/>
              </a:rPr>
              <a:t> Większą kwotę uzyskamy, jeśli wpłacimy pieniądze na 7lat na lokatę z oprocentowaniem rocznym 10%, niż jeżeli wpłacimy je na 10 lat na lokatę z oprocentowaniem rocznym 6%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3103362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637</Words>
  <Application>Microsoft Office PowerPoint</Application>
  <PresentationFormat>Panoramiczny</PresentationFormat>
  <Paragraphs>57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Smuga</vt:lpstr>
      <vt:lpstr>ZARZĄDZANIE WŁASNYMI PIENIĘDZMI - PLANOWANIE I KONTROLA WYDATKÓW.</vt:lpstr>
      <vt:lpstr>BUDŻET DOMOWY, WYDATKI I DOCHODY</vt:lpstr>
      <vt:lpstr>ANALIZA NA PRZYKŁADZIE PRZYGOTOWANYCH TABELEK PRZEZ UCZNIÓW</vt:lpstr>
      <vt:lpstr>DYSKUSJA UCZNIÓW PO OBEJRZENIU FILMU</vt:lpstr>
      <vt:lpstr>BUDŻET ZRÓWNOWAŻONY DOCHODY = WYDATKI</vt:lpstr>
      <vt:lpstr>PLAN FINANSOWY.  JAK ZAPLANOWAĆ BUDŻET?  CO TO JEST BUDŻET DOMOWY?</vt:lpstr>
      <vt:lpstr>RÓŻNE SPOSOBY RADZENIA SOBIE  Z DEFICYTEM BUDŻETOWYM.</vt:lpstr>
      <vt:lpstr>Zadania tekstowe</vt:lpstr>
      <vt:lpstr>Zadania tekstowe c.d.</vt:lpstr>
      <vt:lpstr>INFLACJA co to?</vt:lpstr>
      <vt:lpstr>Źródła: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WŁASNYMI PIENIĘDZMI - PLANOWANIE I KONTROLA WYDATKÓW.</dc:title>
  <dc:creator>Justyna Dziubak - Sobiechowska</dc:creator>
  <cp:lastModifiedBy>Justyna Dziubak - Sobiechowska</cp:lastModifiedBy>
  <cp:revision>14</cp:revision>
  <dcterms:created xsi:type="dcterms:W3CDTF">2021-02-21T11:01:20Z</dcterms:created>
  <dcterms:modified xsi:type="dcterms:W3CDTF">2021-04-10T11:42:23Z</dcterms:modified>
</cp:coreProperties>
</file>