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68" r:id="rId4"/>
    <p:sldId id="267" r:id="rId5"/>
    <p:sldId id="287" r:id="rId6"/>
    <p:sldId id="284" r:id="rId7"/>
    <p:sldId id="278" r:id="rId8"/>
    <p:sldId id="273" r:id="rId9"/>
    <p:sldId id="274" r:id="rId10"/>
    <p:sldId id="271" r:id="rId11"/>
    <p:sldId id="275" r:id="rId12"/>
    <p:sldId id="276" r:id="rId13"/>
    <p:sldId id="277" r:id="rId14"/>
    <p:sldId id="290" r:id="rId15"/>
    <p:sldId id="293" r:id="rId16"/>
    <p:sldId id="292" r:id="rId17"/>
    <p:sldId id="294" r:id="rId18"/>
    <p:sldId id="289" r:id="rId19"/>
    <p:sldId id="291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33DC7B6-7422-4080-8BD3-74F80CC5DF9D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Symbol zastępczy notatek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66999AD-4665-40A1-B8E5-EF9EA1D0D04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73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01F6CE8-7A1A-4B06-8010-25285112A491}" type="slidenum">
              <a:t>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86B5562-A36F-4D9C-9588-7A79865F3613}" type="slidenum">
              <a:t>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6F3184-B6F9-4143-8E62-0BCE4C31A5D8}" type="slidenum">
              <a:t>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126C919-ADF0-47AE-B1E1-CA0FFFC267D0}" type="slidenum">
              <a:t>10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CE40C07-C305-4B6D-84C5-17DDC8F150AD}" type="slidenum">
              <a:t>11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9D68A23-734A-408D-87EC-CF9829638F36}" type="slidenum">
              <a:t>13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4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8"/>
          <p:cNvSpPr/>
          <p:nvPr/>
        </p:nvSpPr>
        <p:spPr>
          <a:xfrm>
            <a:off x="8991596" y="3044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7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5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1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odtytuł 8"/>
          <p:cNvSpPr txBox="1">
            <a:spLocks noGrp="1"/>
          </p:cNvSpPr>
          <p:nvPr>
            <p:ph type="subTitle" idx="1"/>
          </p:nvPr>
        </p:nvSpPr>
        <p:spPr>
          <a:xfrm>
            <a:off x="1371600" y="2819396"/>
            <a:ext cx="6400800" cy="1752603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 b="1" cap="all" spc="250">
                <a:solidFill>
                  <a:srgbClr val="646B86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8" name="Symbol zastępczy daty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3C6F69-25B0-4DA9-B074-84B607107AF5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9" name="Symbol zastępczy stopki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0" name="Łącznik prostoliniowy 6"/>
          <p:cNvSpPr/>
          <p:nvPr/>
        </p:nvSpPr>
        <p:spPr>
          <a:xfrm>
            <a:off x="155448" y="2420115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1" name="Prostokąt 9"/>
          <p:cNvSpPr/>
          <p:nvPr/>
        </p:nvSpPr>
        <p:spPr>
          <a:xfrm>
            <a:off x="152403" y="152403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2" name="Elipsa 12"/>
          <p:cNvSpPr/>
          <p:nvPr/>
        </p:nvSpPr>
        <p:spPr>
          <a:xfrm>
            <a:off x="4267203" y="2115308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3" name="Elipsa 13"/>
          <p:cNvSpPr/>
          <p:nvPr/>
        </p:nvSpPr>
        <p:spPr>
          <a:xfrm>
            <a:off x="4361688" y="2209803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4" name="Symbol zastępczy numeru slajdu 28"/>
          <p:cNvSpPr txBox="1">
            <a:spLocks noGrp="1"/>
          </p:cNvSpPr>
          <p:nvPr>
            <p:ph type="sldNum" sz="quarter" idx="8"/>
          </p:nvPr>
        </p:nvSpPr>
        <p:spPr>
          <a:xfrm>
            <a:off x="4343400" y="2199452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C8F2F852-057F-406D-9AC4-6C255E1E2E06}" type="slidenum">
              <a:t>‹#›</a:t>
            </a:fld>
            <a:endParaRPr lang="pl-PL"/>
          </a:p>
        </p:txBody>
      </p:sp>
      <p:sp>
        <p:nvSpPr>
          <p:cNvPr id="15" name="Tytuł 7"/>
          <p:cNvSpPr txBox="1">
            <a:spLocks noGrp="1"/>
          </p:cNvSpPr>
          <p:nvPr>
            <p:ph type="ctrTitle"/>
          </p:nvPr>
        </p:nvSpPr>
        <p:spPr>
          <a:xfrm>
            <a:off x="685800" y="381003"/>
            <a:ext cx="7772400" cy="1752603"/>
          </a:xfrm>
        </p:spPr>
        <p:txBody>
          <a:bodyPr/>
          <a:lstStyle>
            <a:lvl1pPr>
              <a:defRPr sz="4200">
                <a:solidFill>
                  <a:srgbClr val="D16349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6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6806CA-73C0-49D1-8143-309EDE2A5D14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2F7FFA-5933-4E75-9BED-C1C6E9FC0B7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046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6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7010403" y="0"/>
            <a:ext cx="2133596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8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9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0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1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8" name="Łącznik prostoliniowy 12"/>
          <p:cNvSpPr/>
          <p:nvPr/>
        </p:nvSpPr>
        <p:spPr>
          <a:xfrm rot="5400013">
            <a:off x="4021832" y="3278125"/>
            <a:ext cx="6245352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9" name="Elipsa 13"/>
          <p:cNvSpPr/>
          <p:nvPr/>
        </p:nvSpPr>
        <p:spPr>
          <a:xfrm>
            <a:off x="6839712" y="2925759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0" name="Elipsa 14"/>
          <p:cNvSpPr/>
          <p:nvPr/>
        </p:nvSpPr>
        <p:spPr>
          <a:xfrm>
            <a:off x="6934196" y="3020254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1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>
            <a:off x="6915908" y="3009903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A5F8DB1B-9355-430B-AF61-56253C85A52D}" type="slidenum">
              <a:t>‹#›</a:t>
            </a:fld>
            <a:endParaRPr lang="pl-PL"/>
          </a:p>
        </p:txBody>
      </p:sp>
      <p:sp>
        <p:nvSpPr>
          <p:cNvPr id="12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304796" y="304796"/>
            <a:ext cx="6553203" cy="582136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3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8477C7-228D-4F79-B64E-B327E6F81EB4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14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5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7391396" y="304796"/>
            <a:ext cx="1447796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2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8BBB12-D4E4-4713-8248-F57FE4E62556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4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>
            <a:off x="4361688" y="1026368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BAFBFF25-D788-4EC6-8E14-2DED7D50FD24}" type="slidenum">
              <a:t>‹#›</a:t>
            </a:fld>
            <a:endParaRPr lang="pl-PL"/>
          </a:p>
        </p:txBody>
      </p:sp>
      <p:sp>
        <p:nvSpPr>
          <p:cNvPr id="6" name="Symbol zastępczy zawartości 7"/>
          <p:cNvSpPr txBox="1">
            <a:spLocks noGrp="1"/>
          </p:cNvSpPr>
          <p:nvPr>
            <p:ph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4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6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4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5"/>
          <p:cNvSpPr/>
          <p:nvPr/>
        </p:nvSpPr>
        <p:spPr>
          <a:xfrm>
            <a:off x="0" y="0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7"/>
          <p:cNvSpPr/>
          <p:nvPr/>
        </p:nvSpPr>
        <p:spPr>
          <a:xfrm>
            <a:off x="8991596" y="19046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8"/>
          <p:cNvSpPr/>
          <p:nvPr/>
        </p:nvSpPr>
        <p:spPr>
          <a:xfrm>
            <a:off x="152403" y="2286000"/>
            <a:ext cx="8833104" cy="3047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1"/>
          <p:cNvSpPr/>
          <p:nvPr/>
        </p:nvSpPr>
        <p:spPr>
          <a:xfrm>
            <a:off x="155448" y="142353"/>
            <a:ext cx="8833104" cy="2139696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8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1368427" y="2743200"/>
            <a:ext cx="6480169" cy="1673223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 b="1" cap="all" spc="250">
                <a:solidFill>
                  <a:srgbClr val="646B86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Prostokąt 12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0" name="Prostokąt 13"/>
          <p:cNvSpPr/>
          <p:nvPr/>
        </p:nvSpPr>
        <p:spPr>
          <a:xfrm>
            <a:off x="152403" y="152403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1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2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7A92C2-00AC-489F-8318-3F5C70FE436E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13" name="Łącznik prostoliniowy 7"/>
          <p:cNvSpPr/>
          <p:nvPr/>
        </p:nvSpPr>
        <p:spPr>
          <a:xfrm>
            <a:off x="152403" y="2438403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4" name="Elipsa 9"/>
          <p:cNvSpPr/>
          <p:nvPr/>
        </p:nvSpPr>
        <p:spPr>
          <a:xfrm>
            <a:off x="4267203" y="2115308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5" name="Elipsa 10"/>
          <p:cNvSpPr/>
          <p:nvPr/>
        </p:nvSpPr>
        <p:spPr>
          <a:xfrm>
            <a:off x="4361688" y="2209803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6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>
            <a:off x="4343400" y="2199452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168D73C2-4810-42E8-812F-60A9530187C7}" type="slidenum">
              <a:t>‹#›</a:t>
            </a:fld>
            <a:endParaRPr lang="pl-PL"/>
          </a:p>
        </p:txBody>
      </p:sp>
      <p:sp>
        <p:nvSpPr>
          <p:cNvPr id="17" name="Tytuł 1"/>
          <p:cNvSpPr txBox="1">
            <a:spLocks noGrp="1"/>
          </p:cNvSpPr>
          <p:nvPr>
            <p:ph type="title"/>
          </p:nvPr>
        </p:nvSpPr>
        <p:spPr>
          <a:xfrm>
            <a:off x="722311" y="533396"/>
            <a:ext cx="7772400" cy="1524003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8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4"/>
          <p:cNvSpPr txBox="1">
            <a:spLocks noGrp="1"/>
          </p:cNvSpPr>
          <p:nvPr>
            <p:ph type="dt" sz="half" idx="7"/>
          </p:nvPr>
        </p:nvSpPr>
        <p:spPr>
          <a:xfrm>
            <a:off x="5791196" y="6409944"/>
            <a:ext cx="3044951" cy="365760"/>
          </a:xfrm>
        </p:spPr>
        <p:txBody>
          <a:bodyPr/>
          <a:lstStyle>
            <a:lvl1pPr>
              <a:defRPr/>
            </a:lvl1pPr>
          </a:lstStyle>
          <a:p>
            <a:pPr lvl="0"/>
            <a:fld id="{BD38457B-1F8D-40D3-B426-889245852FA5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4" name="Symbol zastępczy stopki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3A54CB-8564-44CD-8517-E1A0A8D61FCA}" type="slidenum">
              <a:t>‹#›</a:t>
            </a:fld>
            <a:endParaRPr lang="pl-PL"/>
          </a:p>
        </p:txBody>
      </p:sp>
      <p:sp>
        <p:nvSpPr>
          <p:cNvPr id="6" name="Łącznik prostoliniowy 7"/>
          <p:cNvSpPr/>
          <p:nvPr/>
        </p:nvSpPr>
        <p:spPr>
          <a:xfrm flipV="1">
            <a:off x="4563075" y="1575648"/>
            <a:ext cx="8924" cy="481955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>
            <a:solidFill>
              <a:srgbClr val="646B86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Symbol zastępczy zawartości 9"/>
          <p:cNvSpPr txBox="1">
            <a:spLocks noGrp="1"/>
          </p:cNvSpPr>
          <p:nvPr>
            <p:ph idx="1"/>
          </p:nvPr>
        </p:nvSpPr>
        <p:spPr>
          <a:xfrm>
            <a:off x="301752" y="1371600"/>
            <a:ext cx="4038603" cy="4681727"/>
          </a:xfrm>
        </p:spPr>
        <p:txBody>
          <a:bodyPr/>
          <a:lstStyle>
            <a:lvl1pPr>
              <a:defRPr sz="25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Symbol zastępczy zawartości 11"/>
          <p:cNvSpPr txBox="1">
            <a:spLocks noGrp="1"/>
          </p:cNvSpPr>
          <p:nvPr>
            <p:ph idx="2"/>
          </p:nvPr>
        </p:nvSpPr>
        <p:spPr>
          <a:xfrm>
            <a:off x="4800600" y="1371600"/>
            <a:ext cx="4038603" cy="4681727"/>
          </a:xfrm>
        </p:spPr>
        <p:txBody>
          <a:bodyPr/>
          <a:lstStyle>
            <a:lvl1pPr>
              <a:defRPr sz="25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4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ącznik prostoliniowy 9"/>
          <p:cNvSpPr/>
          <p:nvPr/>
        </p:nvSpPr>
        <p:spPr>
          <a:xfrm flipV="1">
            <a:off x="4572000" y="2200274"/>
            <a:ext cx="0" cy="418795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>
            <a:solidFill>
              <a:srgbClr val="646B86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9"/>
          <p:cNvSpPr/>
          <p:nvPr/>
        </p:nvSpPr>
        <p:spPr>
          <a:xfrm>
            <a:off x="0" y="0"/>
            <a:ext cx="9144000" cy="14477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8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20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21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0"/>
          <p:cNvSpPr/>
          <p:nvPr/>
        </p:nvSpPr>
        <p:spPr>
          <a:xfrm>
            <a:off x="152403" y="1371600"/>
            <a:ext cx="8833104" cy="914400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8" name="Prostokąt 12"/>
          <p:cNvSpPr/>
          <p:nvPr/>
        </p:nvSpPr>
        <p:spPr>
          <a:xfrm>
            <a:off x="145919" y="6391656"/>
            <a:ext cx="8833104" cy="310896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9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301752" y="1524003"/>
            <a:ext cx="4040184" cy="732973"/>
          </a:xfrm>
          <a:effectLst>
            <a:outerShdw dist="25402" dir="5400000" algn="tl">
              <a:srgbClr val="000000">
                <a:alpha val="35000"/>
              </a:srgbClr>
            </a:outerShdw>
          </a:effectLst>
        </p:spPr>
        <p:txBody>
          <a:bodyPr anchor="ctr"/>
          <a:lstStyle>
            <a:lvl1pPr marL="0" indent="0">
              <a:spcBef>
                <a:spcPts val="500"/>
              </a:spcBef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Symbol zastępczy tekstu 3"/>
          <p:cNvSpPr txBox="1">
            <a:spLocks noGrp="1"/>
          </p:cNvSpPr>
          <p:nvPr>
            <p:ph type="body" idx="3"/>
          </p:nvPr>
        </p:nvSpPr>
        <p:spPr>
          <a:xfrm>
            <a:off x="4791327" y="1524003"/>
            <a:ext cx="4041776" cy="731520"/>
          </a:xfrm>
          <a:effectLst>
            <a:outerShdw dist="25402" dir="5400000" algn="tl">
              <a:srgbClr val="000000">
                <a:alpha val="35000"/>
              </a:srgbClr>
            </a:outerShdw>
          </a:effectLst>
        </p:spPr>
        <p:txBody>
          <a:bodyPr anchor="ctr"/>
          <a:lstStyle>
            <a:lvl1pPr marL="0" indent="0">
              <a:spcBef>
                <a:spcPts val="500"/>
              </a:spcBef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daty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E077E8-0DB8-474F-9D51-65AEFCFD27A6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12" name="Symbol zastępczy stopki 7"/>
          <p:cNvSpPr txBox="1">
            <a:spLocks noGrp="1"/>
          </p:cNvSpPr>
          <p:nvPr>
            <p:ph type="ftr" sz="quarter" idx="9"/>
          </p:nvPr>
        </p:nvSpPr>
        <p:spPr>
          <a:xfrm>
            <a:off x="304796" y="6409944"/>
            <a:ext cx="3581403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3" name="Łącznik prostoliniowy 14"/>
          <p:cNvSpPr/>
          <p:nvPr/>
        </p:nvSpPr>
        <p:spPr>
          <a:xfrm>
            <a:off x="152403" y="1280160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4" name="Prostokąt 17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5" name="Symbol zastępczy zawartości 23"/>
          <p:cNvSpPr txBox="1">
            <a:spLocks noGrp="1"/>
          </p:cNvSpPr>
          <p:nvPr>
            <p:ph idx="2"/>
          </p:nvPr>
        </p:nvSpPr>
        <p:spPr>
          <a:xfrm>
            <a:off x="301752" y="2471385"/>
            <a:ext cx="4041648" cy="381840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6" name="Symbol zastępczy zawartości 25"/>
          <p:cNvSpPr txBox="1">
            <a:spLocks noGrp="1"/>
          </p:cNvSpPr>
          <p:nvPr>
            <p:ph idx="4"/>
          </p:nvPr>
        </p:nvSpPr>
        <p:spPr>
          <a:xfrm>
            <a:off x="4800600" y="2471385"/>
            <a:ext cx="4038603" cy="382219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7" name="Elipsa 24"/>
          <p:cNvSpPr/>
          <p:nvPr/>
        </p:nvSpPr>
        <p:spPr>
          <a:xfrm>
            <a:off x="4267203" y="956032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8" name="Elipsa 26"/>
          <p:cNvSpPr/>
          <p:nvPr/>
        </p:nvSpPr>
        <p:spPr>
          <a:xfrm>
            <a:off x="4361688" y="1050526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9" name="Symbol zastępczy numeru slajdu 8"/>
          <p:cNvSpPr txBox="1">
            <a:spLocks noGrp="1"/>
          </p:cNvSpPr>
          <p:nvPr>
            <p:ph type="sldNum" sz="quarter" idx="8"/>
          </p:nvPr>
        </p:nvSpPr>
        <p:spPr>
          <a:xfrm>
            <a:off x="4343400" y="1042416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CF8B870F-A905-40EB-B348-BB4ACCF18E08}" type="slidenum">
              <a:t>‹#›</a:t>
            </a:fld>
            <a:endParaRPr lang="pl-PL"/>
          </a:p>
        </p:txBody>
      </p:sp>
      <p:sp>
        <p:nvSpPr>
          <p:cNvPr id="20" name="Tytuł 22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2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BB3E80-F3D3-4789-BB85-E031803B0B27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8"/>
          </p:nvPr>
        </p:nvSpPr>
        <p:spPr>
          <a:xfrm>
            <a:off x="4343400" y="1036024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54836886-2E59-48C1-A302-A432A3F77A3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436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6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9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8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4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5"/>
          <p:cNvSpPr/>
          <p:nvPr/>
        </p:nvSpPr>
        <p:spPr>
          <a:xfrm>
            <a:off x="152403" y="158492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8" name="Symbol zastępczy daty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AD08F0-550A-4099-8B0A-239F972101C7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9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0" name="Symbol zastępczy numeru slajdu 3"/>
          <p:cNvSpPr txBox="1">
            <a:spLocks noGrp="1"/>
          </p:cNvSpPr>
          <p:nvPr>
            <p:ph type="sldNum" sz="quarter" idx="8"/>
          </p:nvPr>
        </p:nvSpPr>
        <p:spPr>
          <a:xfrm>
            <a:off x="4267203" y="6324603"/>
            <a:ext cx="609603" cy="44132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A5F7E774-00F3-4F7D-A717-37A64748C7E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882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8"/>
          <p:cNvSpPr/>
          <p:nvPr/>
        </p:nvSpPr>
        <p:spPr>
          <a:xfrm>
            <a:off x="152403" y="152403"/>
            <a:ext cx="8833104" cy="304796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4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7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5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6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2"/>
          <p:cNvSpPr/>
          <p:nvPr/>
        </p:nvSpPr>
        <p:spPr>
          <a:xfrm>
            <a:off x="152403" y="609603"/>
            <a:ext cx="2743200" cy="5867403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8" name="Tytuł 1"/>
          <p:cNvSpPr txBox="1">
            <a:spLocks noGrp="1"/>
          </p:cNvSpPr>
          <p:nvPr>
            <p:ph type="title"/>
          </p:nvPr>
        </p:nvSpPr>
        <p:spPr>
          <a:xfrm>
            <a:off x="381003" y="914400"/>
            <a:ext cx="2362196" cy="990596"/>
          </a:xfrm>
        </p:spPr>
        <p:txBody>
          <a:bodyPr anchorCtr="0"/>
          <a:lstStyle>
            <a:lvl1pPr algn="l"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Symbol zastępczy tekstu 2"/>
          <p:cNvSpPr txBox="1">
            <a:spLocks noGrp="1"/>
          </p:cNvSpPr>
          <p:nvPr>
            <p:ph type="body" idx="2"/>
          </p:nvPr>
        </p:nvSpPr>
        <p:spPr>
          <a:xfrm>
            <a:off x="381003" y="1981203"/>
            <a:ext cx="2362196" cy="4144966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Prostokąt 7"/>
          <p:cNvSpPr/>
          <p:nvPr/>
        </p:nvSpPr>
        <p:spPr>
          <a:xfrm>
            <a:off x="152403" y="152403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1" name="Łącznik prostoliniowy 8"/>
          <p:cNvSpPr/>
          <p:nvPr/>
        </p:nvSpPr>
        <p:spPr>
          <a:xfrm>
            <a:off x="152403" y="533396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2" name="Symbol zastępczy zawartości 19"/>
          <p:cNvSpPr txBox="1">
            <a:spLocks noGrp="1"/>
          </p:cNvSpPr>
          <p:nvPr>
            <p:ph idx="1"/>
          </p:nvPr>
        </p:nvSpPr>
        <p:spPr>
          <a:xfrm>
            <a:off x="3124203" y="685800"/>
            <a:ext cx="5638803" cy="54102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3" name="Elipsa 9"/>
          <p:cNvSpPr/>
          <p:nvPr/>
        </p:nvSpPr>
        <p:spPr>
          <a:xfrm>
            <a:off x="1295403" y="228600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4" name="Elipsa 10"/>
          <p:cNvSpPr/>
          <p:nvPr/>
        </p:nvSpPr>
        <p:spPr>
          <a:xfrm>
            <a:off x="1389888" y="323084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5" name="Symbol zastępczy numeru slajdu 6"/>
          <p:cNvSpPr txBox="1">
            <a:spLocks noGrp="1"/>
          </p:cNvSpPr>
          <p:nvPr>
            <p:ph type="sldNum" sz="quarter" idx="8"/>
          </p:nvPr>
        </p:nvSpPr>
        <p:spPr>
          <a:xfrm>
            <a:off x="1371600" y="312733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127B83CF-F0C4-47FF-ACD5-ACE1E4293E9D}" type="slidenum">
              <a:t>‹#›</a:t>
            </a:fld>
            <a:endParaRPr lang="pl-PL"/>
          </a:p>
        </p:txBody>
      </p:sp>
      <p:sp>
        <p:nvSpPr>
          <p:cNvPr id="16" name="Prostokąt 20"/>
          <p:cNvSpPr/>
          <p:nvPr/>
        </p:nvSpPr>
        <p:spPr>
          <a:xfrm>
            <a:off x="149348" y="6388382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7" name="Symbol zastępczy daty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B1152F-7D21-4B20-A085-62B1BC1B2ED1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18" name="Symbol zastępczy stopki 5"/>
          <p:cNvSpPr txBox="1">
            <a:spLocks noGrp="1"/>
          </p:cNvSpPr>
          <p:nvPr>
            <p:ph type="ftr" sz="quarter" idx="9"/>
          </p:nvPr>
        </p:nvSpPr>
        <p:spPr>
          <a:xfrm>
            <a:off x="301752" y="6410849"/>
            <a:ext cx="3383280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11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ącznik prostoliniowy 20"/>
          <p:cNvSpPr/>
          <p:nvPr/>
        </p:nvSpPr>
        <p:spPr>
          <a:xfrm>
            <a:off x="152403" y="533396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8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5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6"/>
          <p:cNvSpPr/>
          <p:nvPr/>
        </p:nvSpPr>
        <p:spPr>
          <a:xfrm>
            <a:off x="0" y="0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7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9"/>
          <p:cNvSpPr/>
          <p:nvPr/>
        </p:nvSpPr>
        <p:spPr>
          <a:xfrm>
            <a:off x="152403" y="152403"/>
            <a:ext cx="8833104" cy="301752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52403" y="609603"/>
            <a:ext cx="2743200" cy="5867403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9" name="Prostokąt 14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0" name="Elipsa 11"/>
          <p:cNvSpPr/>
          <p:nvPr/>
        </p:nvSpPr>
        <p:spPr>
          <a:xfrm>
            <a:off x="1295403" y="228600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1" name="Elipsa 12"/>
          <p:cNvSpPr/>
          <p:nvPr/>
        </p:nvSpPr>
        <p:spPr>
          <a:xfrm>
            <a:off x="1389888" y="323084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2" name="Symbol zastępczy numeru slajdu 6"/>
          <p:cNvSpPr txBox="1">
            <a:spLocks noGrp="1"/>
          </p:cNvSpPr>
          <p:nvPr>
            <p:ph type="sldNum" sz="quarter" idx="8"/>
          </p:nvPr>
        </p:nvSpPr>
        <p:spPr>
          <a:xfrm>
            <a:off x="1371600" y="312733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8F0CEE0E-8C12-4DD7-982D-BF053C63BC85}" type="slidenum">
              <a:t>‹#›</a:t>
            </a:fld>
            <a:endParaRPr lang="pl-PL"/>
          </a:p>
        </p:txBody>
      </p:sp>
      <p:sp>
        <p:nvSpPr>
          <p:cNvPr id="13" name="Tytuł 1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3" cy="1219196"/>
          </a:xfrm>
        </p:spPr>
        <p:txBody>
          <a:bodyPr anchor="t" anchorCtr="0"/>
          <a:lstStyle>
            <a:lvl1pPr algn="l">
              <a:defRPr sz="2400" b="1">
                <a:solidFill>
                  <a:srgbClr val="646B86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4" name="Symbol zastępczy obrazu 2"/>
          <p:cNvSpPr txBox="1">
            <a:spLocks noGrp="1"/>
          </p:cNvSpPr>
          <p:nvPr>
            <p:ph type="pic" idx="1"/>
          </p:nvPr>
        </p:nvSpPr>
        <p:spPr>
          <a:xfrm>
            <a:off x="3000375" y="609603"/>
            <a:ext cx="5867403" cy="4267203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15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381003" y="990596"/>
            <a:ext cx="2438403" cy="525780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Prostokąt 21"/>
          <p:cNvSpPr/>
          <p:nvPr/>
        </p:nvSpPr>
        <p:spPr>
          <a:xfrm>
            <a:off x="149348" y="6388382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7" name="Symbol zastępczy daty 4"/>
          <p:cNvSpPr txBox="1">
            <a:spLocks noGrp="1"/>
          </p:cNvSpPr>
          <p:nvPr>
            <p:ph type="dt" sz="half" idx="7"/>
          </p:nvPr>
        </p:nvSpPr>
        <p:spPr>
          <a:xfrm>
            <a:off x="5788152" y="6404987"/>
            <a:ext cx="3044951" cy="365760"/>
          </a:xfrm>
        </p:spPr>
        <p:txBody>
          <a:bodyPr/>
          <a:lstStyle>
            <a:lvl1pPr>
              <a:defRPr/>
            </a:lvl1pPr>
          </a:lstStyle>
          <a:p>
            <a:pPr lvl="0"/>
            <a:fld id="{F9C4C11A-5CF2-4042-8327-FEE0E145A1E7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18" name="Symbol zastępczy stopki 5"/>
          <p:cNvSpPr txBox="1">
            <a:spLocks noGrp="1"/>
          </p:cNvSpPr>
          <p:nvPr>
            <p:ph type="ftr" sz="quarter" idx="9"/>
          </p:nvPr>
        </p:nvSpPr>
        <p:spPr>
          <a:xfrm>
            <a:off x="301752" y="6410849"/>
            <a:ext cx="3584448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013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6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5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7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8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8"/>
          <p:cNvSpPr/>
          <p:nvPr/>
        </p:nvSpPr>
        <p:spPr>
          <a:xfrm>
            <a:off x="149348" y="6388382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Symbol zastępczy daty 13"/>
          <p:cNvSpPr txBox="1">
            <a:spLocks noGrp="1"/>
          </p:cNvSpPr>
          <p:nvPr>
            <p:ph type="dt" sz="half" idx="2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FFFFFF"/>
                </a:solidFill>
                <a:uFillTx/>
                <a:latin typeface="Georgia"/>
              </a:defRPr>
            </a:lvl1pPr>
          </a:lstStyle>
          <a:p>
            <a:pPr lvl="0"/>
            <a:fld id="{87F9E028-E43D-4BF1-9108-E8FEA4461B9C}" type="datetime1">
              <a:rPr lang="pl-PL"/>
              <a:pPr lvl="0"/>
              <a:t>14.04.2021</a:t>
            </a:fld>
            <a:endParaRPr lang="pl-PL"/>
          </a:p>
        </p:txBody>
      </p:sp>
      <p:sp>
        <p:nvSpPr>
          <p:cNvPr id="8" name="Symbol zastępczy stopki 2"/>
          <p:cNvSpPr txBox="1">
            <a:spLocks noGrp="1"/>
          </p:cNvSpPr>
          <p:nvPr>
            <p:ph type="ftr" sz="quarter" idx="3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FFFFFF"/>
                </a:solidFill>
                <a:uFillTx/>
                <a:latin typeface="Georgia"/>
              </a:defRPr>
            </a:lvl1pPr>
          </a:lstStyle>
          <a:p>
            <a:pPr lvl="0"/>
            <a:endParaRPr lang="pl-PL"/>
          </a:p>
        </p:txBody>
      </p:sp>
      <p:sp>
        <p:nvSpPr>
          <p:cNvPr id="9" name="Prostokąt 7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0" name="Łącznik prostoliniowy 9"/>
          <p:cNvSpPr/>
          <p:nvPr/>
        </p:nvSpPr>
        <p:spPr>
          <a:xfrm>
            <a:off x="152403" y="1276740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9528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1" name="Elipsa 11"/>
          <p:cNvSpPr/>
          <p:nvPr/>
        </p:nvSpPr>
        <p:spPr>
          <a:xfrm>
            <a:off x="4267203" y="956032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2" name="Elipsa 14"/>
          <p:cNvSpPr/>
          <p:nvPr/>
        </p:nvSpPr>
        <p:spPr>
          <a:xfrm>
            <a:off x="4361688" y="1050526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3" name="Symbol zastępczy numeru slajdu 22"/>
          <p:cNvSpPr txBox="1"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vert="horz" wrap="square" lIns="45720" tIns="45720" rIns="4572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600" b="0" i="0" u="none" strike="noStrike" kern="1200" cap="none" spc="0" baseline="0">
                <a:solidFill>
                  <a:srgbClr val="7B9899"/>
                </a:solidFill>
                <a:uFillTx/>
                <a:latin typeface="Georgia"/>
              </a:defRPr>
            </a:lvl1pPr>
          </a:lstStyle>
          <a:p>
            <a:pPr lvl="0"/>
            <a:fld id="{49454A60-8FEE-4F67-A13C-40AEFFC9C268}" type="slidenum">
              <a:t>‹#›</a:t>
            </a:fld>
            <a:endParaRPr lang="pl-PL"/>
          </a:p>
        </p:txBody>
      </p:sp>
      <p:sp>
        <p:nvSpPr>
          <p:cNvPr id="14" name="Symbol zastępczy tytułu 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/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5" name="Symbol zastępczy tekstu 12"/>
          <p:cNvSpPr txBox="1">
            <a:spLocks noGrp="1"/>
          </p:cNvSpPr>
          <p:nvPr>
            <p:ph type="body" idx="1"/>
          </p:nvPr>
        </p:nvSpPr>
        <p:spPr>
          <a:xfrm>
            <a:off x="301752" y="1524003"/>
            <a:ext cx="8534396" cy="45994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3300" b="0" i="0" u="none" strike="noStrike" kern="1200" cap="none" spc="0" baseline="0">
          <a:solidFill>
            <a:srgbClr val="7B9899"/>
          </a:solidFill>
          <a:uFillTx/>
          <a:latin typeface="Georgia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D16349"/>
        </a:buClr>
        <a:buSzPct val="85000"/>
        <a:buFont typeface="Wingdings 2"/>
        <a:buChar char=""/>
        <a:tabLst/>
        <a:defRPr lang="pl-PL" sz="2700" b="0" i="0" u="none" strike="noStrike" kern="1200" cap="none" spc="0" baseline="0">
          <a:solidFill>
            <a:srgbClr val="000000"/>
          </a:solidFill>
          <a:uFillTx/>
          <a:latin typeface="Georgia"/>
        </a:defRPr>
      </a:lvl1pPr>
      <a:lvl2pPr marL="548640" marR="0" lvl="1" indent="-27432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CCB400"/>
        </a:buClr>
        <a:buSzPct val="70000"/>
        <a:buFont typeface="Wingdings"/>
        <a:buChar char=""/>
        <a:tabLst/>
        <a:defRPr lang="pl-PL" sz="2200" b="0" i="0" u="none" strike="noStrike" kern="1200" cap="none" spc="0" baseline="0">
          <a:solidFill>
            <a:srgbClr val="646B86"/>
          </a:solidFill>
          <a:uFillTx/>
          <a:latin typeface="Georgi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8CADAE"/>
        </a:buClr>
        <a:buSzPct val="75000"/>
        <a:buFont typeface="Wingdings 2"/>
        <a:buChar char="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Georgi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8C7B70"/>
        </a:buClr>
        <a:buSzPct val="70000"/>
        <a:buFont typeface="Wingdings"/>
        <a:buChar char=""/>
        <a:tabLst/>
        <a:defRPr lang="pl-PL" sz="2000" b="0" i="0" u="none" strike="noStrike" kern="1200" cap="none" spc="0" baseline="0">
          <a:solidFill>
            <a:srgbClr val="646B86"/>
          </a:solidFill>
          <a:uFillTx/>
          <a:latin typeface="Georgi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8FB08C"/>
        </a:buClr>
        <a:buSzPct val="100000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Georgi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MEIW\Desktop\Z&#322;ote%20Szko&#322;y\1_planowanie%20i%20kontrola%20wydatk&#243;w\bud&#380;et%20&#8212;%20kopia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Users\MEIW\Desktop\Z&#322;ote%20Szko&#322;y\1_planowanie%20i%20kontrola%20wydatk&#243;w\bud&#380;et.xl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pl-PL" dirty="0"/>
              <a:t>czyli </a:t>
            </a:r>
          </a:p>
          <a:p>
            <a:pPr lvl="0"/>
            <a:r>
              <a:rPr lang="pl-PL" dirty="0"/>
              <a:t>o sile zarządzania </a:t>
            </a:r>
          </a:p>
          <a:p>
            <a:pPr lvl="0"/>
            <a:r>
              <a:rPr lang="pl-PL" dirty="0"/>
              <a:t>własnymi </a:t>
            </a:r>
            <a:r>
              <a:rPr lang="pl-PL" dirty="0" smtClean="0"/>
              <a:t>pieniędzmi</a:t>
            </a:r>
          </a:p>
          <a:p>
            <a:pPr lvl="0"/>
            <a:endParaRPr lang="pl-PL" dirty="0"/>
          </a:p>
          <a:p>
            <a:pPr lvl="0"/>
            <a:r>
              <a:rPr lang="pl-PL" dirty="0" smtClean="0"/>
              <a:t>Część 1</a:t>
            </a:r>
          </a:p>
          <a:p>
            <a:pPr lvl="0"/>
            <a:endParaRPr lang="pl-PL" dirty="0"/>
          </a:p>
          <a:p>
            <a:pPr lvl="0"/>
            <a:endParaRPr lang="pl-PL" dirty="0" smtClean="0"/>
          </a:p>
          <a:p>
            <a:pPr lvl="0"/>
            <a:endParaRPr lang="pl-PL" dirty="0"/>
          </a:p>
          <a:p>
            <a:pPr lvl="0"/>
            <a:endParaRPr lang="pl-PL" dirty="0" smtClean="0"/>
          </a:p>
          <a:p>
            <a:pPr lvl="0"/>
            <a:endParaRPr lang="pl-PL" dirty="0"/>
          </a:p>
          <a:p>
            <a:pPr lvl="0"/>
            <a:r>
              <a:rPr lang="pl-PL" dirty="0" smtClean="0"/>
              <a:t>IWONA MERUNOWICZ</a:t>
            </a:r>
            <a:endParaRPr lang="pl-PL" dirty="0"/>
          </a:p>
        </p:txBody>
      </p:sp>
      <p:sp>
        <p:nvSpPr>
          <p:cNvPr id="3" name="Tytuł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pl-PL" dirty="0"/>
              <a:t>PLANOWANIE I KONTROLA WYDATKÓW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3200" dirty="0">
                <a:latin typeface="Georgia" pitchFamily="18" charset="0"/>
              </a:rPr>
              <a:t>JAK ZROBIĆ BUDŻET DOMOWY?</a:t>
            </a:r>
          </a:p>
        </p:txBody>
      </p:sp>
      <p:pic>
        <p:nvPicPr>
          <p:cNvPr id="3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7586" y="2924946"/>
            <a:ext cx="7560844" cy="2726119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3200" dirty="0"/>
              <a:t>JAK ZROBIĆ BUDŻET DOMOWY?</a:t>
            </a:r>
          </a:p>
        </p:txBody>
      </p:sp>
      <p:pic>
        <p:nvPicPr>
          <p:cNvPr id="3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5577" y="2780928"/>
            <a:ext cx="7560844" cy="2862419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3200" dirty="0">
                <a:latin typeface="Georgia" pitchFamily="18" charset="0"/>
              </a:rPr>
              <a:t>KATEGORIE WYDATKÓW</a:t>
            </a:r>
          </a:p>
        </p:txBody>
      </p:sp>
      <p:sp>
        <p:nvSpPr>
          <p:cNvPr id="3" name="Symbol zastępczy zawartości 1"/>
          <p:cNvSpPr txBox="1">
            <a:spLocks noGrp="1"/>
          </p:cNvSpPr>
          <p:nvPr>
            <p:ph idx="1"/>
          </p:nvPr>
        </p:nvSpPr>
        <p:spPr>
          <a:xfrm>
            <a:off x="467544" y="1844824"/>
            <a:ext cx="8302696" cy="4206208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pl-PL" dirty="0">
                <a:latin typeface="Georgia" pitchFamily="18" charset="0"/>
              </a:rPr>
              <a:t>JEDZENIE</a:t>
            </a:r>
          </a:p>
          <a:p>
            <a:pPr lvl="0">
              <a:lnSpc>
                <a:spcPct val="90000"/>
              </a:lnSpc>
            </a:pPr>
            <a:r>
              <a:rPr lang="pl-PL" dirty="0">
                <a:latin typeface="Georgia" pitchFamily="18" charset="0"/>
              </a:rPr>
              <a:t>DOJAZDY</a:t>
            </a:r>
          </a:p>
          <a:p>
            <a:pPr lvl="0">
              <a:lnSpc>
                <a:spcPct val="90000"/>
              </a:lnSpc>
            </a:pPr>
            <a:r>
              <a:rPr lang="pl-PL" dirty="0">
                <a:latin typeface="Georgia" pitchFamily="18" charset="0"/>
              </a:rPr>
              <a:t>DOŁADOWANIE TELEFONU</a:t>
            </a:r>
          </a:p>
          <a:p>
            <a:pPr lvl="0">
              <a:lnSpc>
                <a:spcPct val="90000"/>
              </a:lnSpc>
            </a:pPr>
            <a:r>
              <a:rPr lang="pl-PL" dirty="0">
                <a:latin typeface="Georgia" pitchFamily="18" charset="0"/>
              </a:rPr>
              <a:t>UBRANIE</a:t>
            </a:r>
          </a:p>
          <a:p>
            <a:pPr lvl="0">
              <a:lnSpc>
                <a:spcPct val="90000"/>
              </a:lnSpc>
            </a:pPr>
            <a:r>
              <a:rPr lang="pl-PL" dirty="0">
                <a:latin typeface="Georgia" pitchFamily="18" charset="0"/>
              </a:rPr>
              <a:t>KOSMETYKI</a:t>
            </a:r>
          </a:p>
          <a:p>
            <a:pPr lvl="0">
              <a:lnSpc>
                <a:spcPct val="90000"/>
              </a:lnSpc>
            </a:pPr>
            <a:r>
              <a:rPr lang="pl-PL" dirty="0">
                <a:latin typeface="Georgia" pitchFamily="18" charset="0"/>
              </a:rPr>
              <a:t>EDUKACJA</a:t>
            </a:r>
          </a:p>
          <a:p>
            <a:pPr lvl="0">
              <a:lnSpc>
                <a:spcPct val="90000"/>
              </a:lnSpc>
            </a:pPr>
            <a:r>
              <a:rPr lang="pl-PL" dirty="0">
                <a:latin typeface="Georgia" pitchFamily="18" charset="0"/>
              </a:rPr>
              <a:t>ROZRYWKA</a:t>
            </a:r>
          </a:p>
          <a:p>
            <a:pPr lvl="0">
              <a:lnSpc>
                <a:spcPct val="90000"/>
              </a:lnSpc>
            </a:pPr>
            <a:r>
              <a:rPr lang="pl-PL" dirty="0">
                <a:latin typeface="Georgia" pitchFamily="18" charset="0"/>
              </a:rPr>
              <a:t>HOBBY</a:t>
            </a:r>
          </a:p>
          <a:p>
            <a:pPr lvl="0">
              <a:lnSpc>
                <a:spcPct val="90000"/>
              </a:lnSpc>
            </a:pPr>
            <a:r>
              <a:rPr lang="pl-PL" b="1" dirty="0">
                <a:latin typeface="Georgia" pitchFamily="18" charset="0"/>
              </a:rPr>
              <a:t>INNE</a:t>
            </a:r>
          </a:p>
          <a:p>
            <a:pPr lvl="0">
              <a:lnSpc>
                <a:spcPct val="90000"/>
              </a:lnSpc>
            </a:pPr>
            <a:endParaRPr lang="pl-PL" dirty="0">
              <a:latin typeface="Georgia" pitchFamily="18" charset="0"/>
            </a:endParaRPr>
          </a:p>
          <a:p>
            <a:pPr lvl="0">
              <a:lnSpc>
                <a:spcPct val="90000"/>
              </a:lnSpc>
            </a:pPr>
            <a:endParaRPr lang="pl-PL" dirty="0">
              <a:latin typeface="Georgia" pitchFamily="18" charset="0"/>
            </a:endParaRPr>
          </a:p>
        </p:txBody>
      </p:sp>
      <p:pic>
        <p:nvPicPr>
          <p:cNvPr id="1026" name="Picture 2" descr="C:\Users\MEIW\Downloads\istockphoto-1017594290-612x6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068960"/>
            <a:ext cx="32403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3200" dirty="0">
                <a:latin typeface="Georgia" pitchFamily="18" charset="0"/>
              </a:rPr>
              <a:t>JAK ZROBIĆ BUDŻET DOMOWY?</a:t>
            </a:r>
          </a:p>
        </p:txBody>
      </p:sp>
      <p:pic>
        <p:nvPicPr>
          <p:cNvPr id="3" name="Symbol zastępczy zawartości 6">
            <a:hlinkClick r:id="rId3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83568" y="2780928"/>
            <a:ext cx="7776862" cy="2898904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POPYT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276872"/>
            <a:ext cx="8359904" cy="3554523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to zapotrzebowanie na dobro ekonomiczne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i </a:t>
            </a:r>
            <a:r>
              <a:rPr lang="pl-PL" dirty="0"/>
              <a:t>skłonność do jego zakupu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po </a:t>
            </a:r>
            <a:r>
              <a:rPr lang="pl-PL" dirty="0"/>
              <a:t>pewnej cenie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871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DOCHODOWA ELASTYCZNOŚĆ POPYTU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276872"/>
            <a:ext cx="8359904" cy="3554523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Czynniki determinujące popyt na dane dobro: </a:t>
            </a:r>
          </a:p>
          <a:p>
            <a:pPr lvl="0"/>
            <a:r>
              <a:rPr lang="pl-PL" dirty="0" smtClean="0"/>
              <a:t>cena</a:t>
            </a:r>
            <a:endParaRPr lang="pl-PL" dirty="0"/>
          </a:p>
        </p:txBody>
      </p:sp>
      <p:pic>
        <p:nvPicPr>
          <p:cNvPr id="1028" name="Picture 4" descr="C:\Users\MEIW\Downloads\Krzyw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2" t="4786" r="18516" b="20303"/>
          <a:stretch/>
        </p:blipFill>
        <p:spPr bwMode="auto">
          <a:xfrm>
            <a:off x="4427984" y="2996952"/>
            <a:ext cx="3750380" cy="319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83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DOCHODOWA ELASTYCZNOŚĆ POPYTU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72816"/>
            <a:ext cx="8503920" cy="4058579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Pozostałe czynniki </a:t>
            </a:r>
            <a:r>
              <a:rPr lang="pl-PL" dirty="0"/>
              <a:t>determinujące popyt na dane </a:t>
            </a:r>
            <a:r>
              <a:rPr lang="pl-PL" dirty="0" smtClean="0"/>
              <a:t>dobro to: </a:t>
            </a:r>
            <a:endParaRPr lang="pl-PL" dirty="0"/>
          </a:p>
          <a:p>
            <a:pPr lvl="0"/>
            <a:r>
              <a:rPr lang="pl-PL" dirty="0" smtClean="0"/>
              <a:t>dochody </a:t>
            </a:r>
            <a:r>
              <a:rPr lang="pl-PL" dirty="0"/>
              <a:t>konsumentów; </a:t>
            </a:r>
          </a:p>
          <a:p>
            <a:pPr lvl="0"/>
            <a:r>
              <a:rPr lang="pl-PL" dirty="0"/>
              <a:t>preferencje, mody i gusta nabywców; </a:t>
            </a:r>
          </a:p>
          <a:p>
            <a:pPr lvl="0"/>
            <a:r>
              <a:rPr lang="pl-PL" dirty="0"/>
              <a:t>ceny dóbr substytucyjnych i komplementarnych; </a:t>
            </a:r>
          </a:p>
          <a:p>
            <a:pPr lvl="0"/>
            <a:r>
              <a:rPr lang="pl-PL" dirty="0"/>
              <a:t>przewidywania zmian dochodów i cen; </a:t>
            </a:r>
          </a:p>
          <a:p>
            <a:pPr lvl="0"/>
            <a:r>
              <a:rPr lang="pl-PL" dirty="0"/>
              <a:t>liczba i struktura ludności; </a:t>
            </a:r>
          </a:p>
          <a:p>
            <a:r>
              <a:rPr lang="pl-PL" dirty="0"/>
              <a:t>efekt naśladownictwa i demonstracji</a:t>
            </a:r>
          </a:p>
        </p:txBody>
      </p:sp>
    </p:spTree>
    <p:extLst>
      <p:ext uri="{BB962C8B-B14F-4D97-AF65-F5344CB8AC3E}">
        <p14:creationId xmlns:p14="http://schemas.microsoft.com/office/powerpoint/2010/main" val="411577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 HISTORII EKONOMII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899592" y="4221088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Poddał analizie statystycznej budżety rodzin robotniczych i ustalił </a:t>
            </a:r>
            <a:r>
              <a:rPr lang="pl-PL" b="1" dirty="0" smtClean="0"/>
              <a:t>prawidłowość wydatków </a:t>
            </a:r>
            <a:r>
              <a:rPr lang="pl-PL" dirty="0" smtClean="0"/>
              <a:t>czyli tzw. </a:t>
            </a:r>
            <a:r>
              <a:rPr lang="pl-PL" b="1" u="sng" dirty="0" smtClean="0"/>
              <a:t>prawo </a:t>
            </a:r>
            <a:r>
              <a:rPr lang="pl-PL" b="1" u="sng" dirty="0" err="1" smtClean="0"/>
              <a:t>Engla</a:t>
            </a:r>
            <a:r>
              <a:rPr lang="pl-PL" dirty="0" smtClean="0"/>
              <a:t>, zgodnie z którym wzrost </a:t>
            </a:r>
            <a:r>
              <a:rPr lang="pl-PL" b="1" dirty="0" smtClean="0"/>
              <a:t>dochodów rodziny wpływa na zmianę struktury wydatków</a:t>
            </a:r>
            <a:r>
              <a:rPr lang="pl-PL" dirty="0" smtClean="0"/>
              <a:t>:                                            w budżecie zmniejsza się udział wydatków na żywność, a zwiększa udział wydatków na dobra trwałego użytku i usługi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419872" y="6015771"/>
            <a:ext cx="27541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i="1" dirty="0"/>
              <a:t>https://pl.wikipedia.org/wiki/Ernst_Engel</a:t>
            </a:r>
          </a:p>
        </p:txBody>
      </p:sp>
      <p:pic>
        <p:nvPicPr>
          <p:cNvPr id="2050" name="Picture 2" descr="C:\Users\MEIW\Downloads\Ernst_Engel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9"/>
          <a:stretch/>
        </p:blipFill>
        <p:spPr bwMode="auto">
          <a:xfrm>
            <a:off x="1568598" y="1815230"/>
            <a:ext cx="1863284" cy="222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3653744" y="2997080"/>
            <a:ext cx="2520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Ernst </a:t>
            </a:r>
            <a:r>
              <a:rPr lang="pl-PL" sz="3200" b="1" dirty="0" err="1"/>
              <a:t>Engel</a:t>
            </a:r>
            <a:endParaRPr lang="pl-PL" sz="3200" b="1" dirty="0"/>
          </a:p>
        </p:txBody>
      </p:sp>
      <p:sp>
        <p:nvSpPr>
          <p:cNvPr id="7" name="Prostokąt 6"/>
          <p:cNvSpPr/>
          <p:nvPr/>
        </p:nvSpPr>
        <p:spPr>
          <a:xfrm>
            <a:off x="4339232" y="3593184"/>
            <a:ext cx="3201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niemiecki statystyk i ekonomista</a:t>
            </a:r>
          </a:p>
        </p:txBody>
      </p:sp>
    </p:spTree>
    <p:extLst>
      <p:ext uri="{BB962C8B-B14F-4D97-AF65-F5344CB8AC3E}">
        <p14:creationId xmlns:p14="http://schemas.microsoft.com/office/powerpoint/2010/main" val="200347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DOCHODOWA ELASTYCZNOŚĆ POPYTU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6" t="12961" r="4473" b="14009"/>
          <a:stretch/>
        </p:blipFill>
        <p:spPr>
          <a:xfrm>
            <a:off x="1187624" y="1714669"/>
            <a:ext cx="6912768" cy="4372644"/>
          </a:xfrm>
        </p:spPr>
      </p:pic>
      <p:sp>
        <p:nvSpPr>
          <p:cNvPr id="5" name="Prostokąt 4"/>
          <p:cNvSpPr/>
          <p:nvPr/>
        </p:nvSpPr>
        <p:spPr>
          <a:xfrm>
            <a:off x="3419872" y="6093296"/>
            <a:ext cx="245451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/>
              <a:t>ź</a:t>
            </a:r>
            <a:r>
              <a:rPr lang="pl-PL" sz="1000" dirty="0" smtClean="0"/>
              <a:t>ródło: https://slideplayer.pl/slide/431561/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4274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2"/>
          <p:cNvSpPr txBox="1">
            <a:spLocks noGrp="1"/>
          </p:cNvSpPr>
          <p:nvPr>
            <p:ph type="subTitle" idx="1"/>
          </p:nvPr>
        </p:nvSpPr>
        <p:spPr>
          <a:xfrm>
            <a:off x="1371600" y="2819396"/>
            <a:ext cx="6400800" cy="393580"/>
          </a:xfrm>
        </p:spPr>
        <p:txBody>
          <a:bodyPr/>
          <a:lstStyle/>
          <a:p>
            <a:pPr lvl="0"/>
            <a:r>
              <a:rPr lang="pl-PL" dirty="0" smtClean="0"/>
              <a:t>ODPOWIEDZ NA Pytania:</a:t>
            </a:r>
          </a:p>
          <a:p>
            <a:pPr lvl="0"/>
            <a:endParaRPr lang="pl-PL" dirty="0" smtClean="0"/>
          </a:p>
          <a:p>
            <a:pPr lvl="0"/>
            <a:endParaRPr lang="pl-PL" dirty="0"/>
          </a:p>
        </p:txBody>
      </p:sp>
      <p:sp>
        <p:nvSpPr>
          <p:cNvPr id="3" name="Tytuł 1"/>
          <p:cNvSpPr txBox="1">
            <a:spLocks noGrp="1"/>
          </p:cNvSpPr>
          <p:nvPr>
            <p:ph type="ctrTitle"/>
          </p:nvPr>
        </p:nvSpPr>
        <p:spPr>
          <a:xfrm>
            <a:off x="685800" y="381003"/>
            <a:ext cx="7772400" cy="1751853"/>
          </a:xfrm>
        </p:spPr>
        <p:txBody>
          <a:bodyPr/>
          <a:lstStyle/>
          <a:p>
            <a:pPr lvl="0"/>
            <a:r>
              <a:rPr lang="pl-PL" sz="3200" dirty="0" smtClean="0"/>
              <a:t>PLANOWANIE I KONTROLA WYDATKÓW</a:t>
            </a:r>
            <a:br>
              <a:rPr lang="pl-PL" sz="3200" dirty="0" smtClean="0"/>
            </a:br>
            <a:r>
              <a:rPr lang="pl-PL" sz="3200" dirty="0" smtClean="0"/>
              <a:t>- podsumowanie-</a:t>
            </a:r>
            <a:endParaRPr lang="pl-PL" sz="3200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371600" y="3284984"/>
            <a:ext cx="6400800" cy="10801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None/>
              <a:tabLst/>
              <a:defRPr lang="pl-PL" sz="1600" b="1" i="0" u="none" strike="noStrike" kern="1200" cap="all" spc="250" baseline="0">
                <a:solidFill>
                  <a:srgbClr val="646B86"/>
                </a:solidFill>
                <a:uFillTx/>
                <a:latin typeface="Georgia"/>
              </a:defRPr>
            </a:lvl1pPr>
            <a:lvl2pPr marL="548640" marR="0" lvl="1" indent="-27432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/>
              <a:buChar char=""/>
              <a:tabLst/>
              <a:defRPr lang="pl-PL" sz="2200" b="0" i="0" u="none" strike="noStrike" kern="1200" cap="none" spc="0" baseline="0">
                <a:solidFill>
                  <a:srgbClr val="646B86"/>
                </a:solidFill>
                <a:uFillTx/>
                <a:latin typeface="Georgia"/>
              </a:defRPr>
            </a:lvl2pPr>
            <a:lvl3pPr marL="822960" marR="0" lvl="2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/>
              <a:buChar char=""/>
              <a:tabLst/>
              <a:defRPr lang="pl-PL" sz="20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</a:defRPr>
            </a:lvl3pPr>
            <a:lvl4pPr marL="109728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/>
              <a:buChar char=""/>
              <a:tabLst/>
              <a:defRPr lang="pl-PL" sz="2000" b="0" i="0" u="none" strike="noStrike" kern="1200" cap="none" spc="0" baseline="0">
                <a:solidFill>
                  <a:srgbClr val="646B86"/>
                </a:solidFill>
                <a:uFillTx/>
                <a:latin typeface="Georgia"/>
              </a:defRPr>
            </a:lvl4pPr>
            <a:lvl5pPr marL="1371600" marR="0" lvl="4" indent="-2286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FB08C"/>
              </a:buClr>
              <a:buSzPct val="100000"/>
              <a:buChar char="•"/>
              <a:tabLst/>
              <a:def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</a:defRPr>
            </a:lvl5pPr>
          </a:lstStyle>
          <a:p>
            <a:r>
              <a:rPr lang="pl-PL" sz="2800" dirty="0" smtClean="0"/>
              <a:t>Co zmienia strukturę wydatków?</a:t>
            </a:r>
          </a:p>
          <a:p>
            <a:endParaRPr lang="pl-PL" dirty="0"/>
          </a:p>
        </p:txBody>
      </p:sp>
      <p:sp>
        <p:nvSpPr>
          <p:cNvPr id="9" name="Podtytuł 2"/>
          <p:cNvSpPr txBox="1">
            <a:spLocks/>
          </p:cNvSpPr>
          <p:nvPr/>
        </p:nvSpPr>
        <p:spPr>
          <a:xfrm>
            <a:off x="1547664" y="4581128"/>
            <a:ext cx="6400800" cy="17449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None/>
              <a:tabLst/>
              <a:defRPr lang="pl-PL" sz="1600" b="1" i="0" u="none" strike="noStrike" kern="1200" cap="all" spc="250" baseline="0">
                <a:solidFill>
                  <a:srgbClr val="646B86"/>
                </a:solidFill>
                <a:uFillTx/>
                <a:latin typeface="Georgia"/>
              </a:defRPr>
            </a:lvl1pPr>
            <a:lvl2pPr marL="548640" marR="0" lvl="1" indent="-27432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/>
              <a:buChar char=""/>
              <a:tabLst/>
              <a:defRPr lang="pl-PL" sz="2200" b="0" i="0" u="none" strike="noStrike" kern="1200" cap="none" spc="0" baseline="0">
                <a:solidFill>
                  <a:srgbClr val="646B86"/>
                </a:solidFill>
                <a:uFillTx/>
                <a:latin typeface="Georgia"/>
              </a:defRPr>
            </a:lvl2pPr>
            <a:lvl3pPr marL="822960" marR="0" lvl="2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/>
              <a:buChar char=""/>
              <a:tabLst/>
              <a:defRPr lang="pl-PL" sz="20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</a:defRPr>
            </a:lvl3pPr>
            <a:lvl4pPr marL="109728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/>
              <a:buChar char=""/>
              <a:tabLst/>
              <a:defRPr lang="pl-PL" sz="2000" b="0" i="0" u="none" strike="noStrike" kern="1200" cap="none" spc="0" baseline="0">
                <a:solidFill>
                  <a:srgbClr val="646B86"/>
                </a:solidFill>
                <a:uFillTx/>
                <a:latin typeface="Georgia"/>
              </a:defRPr>
            </a:lvl4pPr>
            <a:lvl5pPr marL="1371600" marR="0" lvl="4" indent="-2286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FB08C"/>
              </a:buClr>
              <a:buSzPct val="100000"/>
              <a:buChar char="•"/>
              <a:tabLst/>
              <a:def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</a:defRPr>
            </a:lvl5pPr>
          </a:lstStyle>
          <a:p>
            <a:r>
              <a:rPr lang="pl-PL" sz="2800" dirty="0" smtClean="0"/>
              <a:t>Dlaczego warto nauczyć się zarządzać własnym budżetem?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000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dirty="0"/>
              <a:t>BUDŻET</a:t>
            </a:r>
          </a:p>
        </p:txBody>
      </p:sp>
      <p:sp>
        <p:nvSpPr>
          <p:cNvPr id="3" name="Symbol zastępczy zawartości 5"/>
          <p:cNvSpPr txBox="1">
            <a:spLocks noGrp="1"/>
          </p:cNvSpPr>
          <p:nvPr>
            <p:ph idx="1"/>
          </p:nvPr>
        </p:nvSpPr>
        <p:spPr>
          <a:xfrm>
            <a:off x="683568" y="2276872"/>
            <a:ext cx="7745507" cy="1905070"/>
          </a:xfrm>
        </p:spPr>
        <p:txBody>
          <a:bodyPr anchorCtr="1"/>
          <a:lstStyle/>
          <a:p>
            <a:pPr marL="0" lvl="0" indent="0" algn="ctr">
              <a:buNone/>
            </a:pPr>
            <a:r>
              <a:rPr lang="pl-PL" dirty="0" smtClean="0"/>
              <a:t>to </a:t>
            </a:r>
            <a:r>
              <a:rPr lang="pl-PL" dirty="0"/>
              <a:t>zestawienie dochodów i wydatków gospodarstwa domowego w danym okresie czasu</a:t>
            </a:r>
          </a:p>
        </p:txBody>
      </p:sp>
      <p:sp>
        <p:nvSpPr>
          <p:cNvPr id="6" name="Symbol zastępczy zawartości 4"/>
          <p:cNvSpPr txBox="1">
            <a:spLocks/>
          </p:cNvSpPr>
          <p:nvPr/>
        </p:nvSpPr>
        <p:spPr>
          <a:xfrm>
            <a:off x="626304" y="4797152"/>
            <a:ext cx="7726632" cy="11638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274320" marR="0" lvl="0" indent="-27432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/>
              <a:buChar char=""/>
              <a:tabLst/>
              <a:defRPr lang="pl-PL" sz="27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</a:defRPr>
            </a:lvl1pPr>
            <a:lvl2pPr marL="548640" marR="0" lvl="1" indent="-27432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/>
              <a:buChar char=""/>
              <a:tabLst/>
              <a:defRPr lang="pl-PL" sz="2200" b="0" i="0" u="none" strike="noStrike" kern="1200" cap="none" spc="0" baseline="0">
                <a:solidFill>
                  <a:srgbClr val="646B86"/>
                </a:solidFill>
                <a:uFillTx/>
                <a:latin typeface="Georgia"/>
              </a:defRPr>
            </a:lvl2pPr>
            <a:lvl3pPr marL="822960" marR="0" lvl="2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/>
              <a:buChar char=""/>
              <a:tabLst/>
              <a:defRPr lang="pl-PL" sz="20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</a:defRPr>
            </a:lvl3pPr>
            <a:lvl4pPr marL="109728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/>
              <a:buChar char=""/>
              <a:tabLst/>
              <a:defRPr lang="pl-PL" sz="2000" b="0" i="0" u="none" strike="noStrike" kern="1200" cap="none" spc="0" baseline="0">
                <a:solidFill>
                  <a:srgbClr val="646B86"/>
                </a:solidFill>
                <a:uFillTx/>
                <a:latin typeface="Georgia"/>
              </a:defRPr>
            </a:lvl4pPr>
            <a:lvl5pPr marL="1371600" marR="0" lvl="4" indent="-228600" algn="l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FB08C"/>
              </a:buClr>
              <a:buSzPct val="100000"/>
              <a:buChar char="•"/>
              <a:tabLst/>
              <a:def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Georgia"/>
              </a:defRPr>
            </a:lvl5pPr>
          </a:lstStyle>
          <a:p>
            <a:pPr marL="0" indent="0" algn="ctr">
              <a:buFont typeface="Wingdings 2"/>
              <a:buNone/>
            </a:pPr>
            <a:r>
              <a:rPr lang="pl-PL" sz="2000" b="1" i="1" dirty="0" smtClean="0">
                <a:solidFill>
                  <a:srgbClr val="0070C0"/>
                </a:solidFill>
              </a:rPr>
              <a:t>„Nie oszczędzaj tego, co zostaje po wszystkich wydatkach, lecz wydawaj, co zostaje po odłożeniu oszczędności”.</a:t>
            </a:r>
          </a:p>
          <a:p>
            <a:pPr marL="0" indent="0" algn="r">
              <a:buFont typeface="Wingdings 2"/>
              <a:buNone/>
            </a:pPr>
            <a:r>
              <a:rPr lang="pl-PL" sz="2000" b="1" dirty="0" smtClean="0">
                <a:solidFill>
                  <a:srgbClr val="0070C0"/>
                </a:solidFill>
              </a:rPr>
              <a:t>Warren Buffet </a:t>
            </a:r>
            <a:endParaRPr lang="pl-PL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dirty="0"/>
              <a:t>DOCHODY</a:t>
            </a:r>
          </a:p>
        </p:txBody>
      </p:sp>
      <p:sp>
        <p:nvSpPr>
          <p:cNvPr id="3" name="Symbol zastępczy zawartości 3"/>
          <p:cNvSpPr txBox="1">
            <a:spLocks noGrp="1"/>
          </p:cNvSpPr>
          <p:nvPr>
            <p:ph idx="1"/>
          </p:nvPr>
        </p:nvSpPr>
        <p:spPr>
          <a:xfrm>
            <a:off x="683568" y="1844820"/>
            <a:ext cx="7833189" cy="4060969"/>
          </a:xfrm>
        </p:spPr>
        <p:txBody>
          <a:bodyPr/>
          <a:lstStyle/>
          <a:p>
            <a:pPr lvl="0">
              <a:spcBef>
                <a:spcPts val="500"/>
              </a:spcBef>
            </a:pPr>
            <a:r>
              <a:rPr lang="pl-PL" sz="2000" dirty="0"/>
              <a:t>Pieniądze od Rodziców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Kieszonkowe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Prezenty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Napiwki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Stypendium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Wynagrodzenie za pracę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Dochód z firmy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Inwestycje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Emerytura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Inne świadczenia lub odszkodowania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dirty="0"/>
              <a:t>WYDATKI</a:t>
            </a:r>
          </a:p>
        </p:txBody>
      </p:sp>
      <p:sp>
        <p:nvSpPr>
          <p:cNvPr id="3" name="Symbol zastępczy zawartości 3"/>
          <p:cNvSpPr txBox="1">
            <a:spLocks noGrp="1"/>
          </p:cNvSpPr>
          <p:nvPr>
            <p:ph idx="1"/>
          </p:nvPr>
        </p:nvSpPr>
        <p:spPr>
          <a:xfrm>
            <a:off x="611559" y="1772820"/>
            <a:ext cx="8049216" cy="4349005"/>
          </a:xfrm>
        </p:spPr>
        <p:txBody>
          <a:bodyPr/>
          <a:lstStyle/>
          <a:p>
            <a:pPr lvl="0">
              <a:spcBef>
                <a:spcPts val="500"/>
              </a:spcBef>
            </a:pPr>
            <a:r>
              <a:rPr lang="pl-PL" sz="2000" dirty="0"/>
              <a:t>Czynsz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Media (woda, gaz, energia elektryczna)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Abonament (telewizja, Internet, telefon)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Transport (paliwo, bilety PKP i MPK)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Żywność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Odzież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Zdrowie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Ubezpieczenia (na życie i majątkowe)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Edukacja 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Hobby</a:t>
            </a:r>
          </a:p>
          <a:p>
            <a:pPr lvl="0">
              <a:spcBef>
                <a:spcPts val="500"/>
              </a:spcBef>
            </a:pPr>
            <a:r>
              <a:rPr lang="pl-PL" sz="2000" dirty="0"/>
              <a:t>Prezenty okolicznościowe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2261992"/>
          </a:xfrm>
        </p:spPr>
        <p:txBody>
          <a:bodyPr/>
          <a:lstStyle/>
          <a:p>
            <a:pPr marL="0" indent="0" algn="ctr">
              <a:buNone/>
            </a:pPr>
            <a:r>
              <a:rPr lang="pl-PL" sz="2000" b="1" i="1" dirty="0" smtClean="0">
                <a:solidFill>
                  <a:srgbClr val="0070C0"/>
                </a:solidFill>
              </a:rPr>
              <a:t>MAŁO, często powtarzane, stanowi WIELE. </a:t>
            </a:r>
          </a:p>
          <a:p>
            <a:pPr marL="0" indent="0" algn="ctr">
              <a:buNone/>
            </a:pPr>
            <a:r>
              <a:rPr lang="pl-PL" sz="2000" b="1" i="1" dirty="0" smtClean="0">
                <a:solidFill>
                  <a:srgbClr val="0070C0"/>
                </a:solidFill>
              </a:rPr>
              <a:t>Strzeżcie się DROBNYCH wydatków</a:t>
            </a:r>
          </a:p>
          <a:p>
            <a:pPr marL="0" indent="0" algn="ctr">
              <a:buNone/>
            </a:pPr>
            <a:r>
              <a:rPr lang="pl-PL" sz="2000" b="1" i="1" dirty="0" smtClean="0">
                <a:solidFill>
                  <a:srgbClr val="0070C0"/>
                </a:solidFill>
              </a:rPr>
              <a:t> – dosyć jest dla wody małego otworu, </a:t>
            </a:r>
          </a:p>
          <a:p>
            <a:pPr marL="0" indent="0" algn="ctr">
              <a:buNone/>
            </a:pPr>
            <a:r>
              <a:rPr lang="pl-PL" sz="2000" b="1" i="1" dirty="0" smtClean="0">
                <a:solidFill>
                  <a:srgbClr val="0070C0"/>
                </a:solidFill>
              </a:rPr>
              <a:t>by wielki zatopił okręt”.</a:t>
            </a:r>
          </a:p>
          <a:p>
            <a:pPr marL="0" indent="0" algn="r">
              <a:buNone/>
            </a:pPr>
            <a:r>
              <a:rPr lang="pl-PL" sz="2000" b="1" dirty="0" smtClean="0">
                <a:solidFill>
                  <a:srgbClr val="0070C0"/>
                </a:solidFill>
              </a:rPr>
              <a:t>Benjamin Franklin</a:t>
            </a:r>
          </a:p>
          <a:p>
            <a:endParaRPr lang="pl-PL" sz="2000" dirty="0"/>
          </a:p>
        </p:txBody>
      </p:sp>
      <p:sp>
        <p:nvSpPr>
          <p:cNvPr id="6" name="Tytuł 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6" cy="758952"/>
          </a:xfrm>
        </p:spPr>
        <p:txBody>
          <a:bodyPr/>
          <a:lstStyle/>
          <a:p>
            <a:pPr lvl="0"/>
            <a:r>
              <a:rPr lang="pl-PL" dirty="0"/>
              <a:t>WYDATKI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1560" y="4509120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drobne,</a:t>
            </a:r>
            <a:r>
              <a:rPr lang="pl-PL" dirty="0" smtClean="0"/>
              <a:t> </a:t>
            </a:r>
            <a:r>
              <a:rPr lang="pl-PL" b="1" dirty="0" smtClean="0"/>
              <a:t>codzienne</a:t>
            </a:r>
            <a:r>
              <a:rPr lang="pl-PL" dirty="0" smtClean="0"/>
              <a:t> </a:t>
            </a:r>
            <a:r>
              <a:rPr lang="pl-PL" b="1" dirty="0" smtClean="0"/>
              <a:t>wydatki </a:t>
            </a:r>
          </a:p>
          <a:p>
            <a:pPr algn="ctr"/>
            <a:r>
              <a:rPr lang="pl-PL" dirty="0" smtClean="0"/>
              <a:t>(często po przemyśleniu sprawy niepotrzebne) </a:t>
            </a:r>
          </a:p>
          <a:p>
            <a:pPr algn="ctr"/>
            <a:r>
              <a:rPr lang="pl-PL" dirty="0" smtClean="0"/>
              <a:t>najbardziej uszczuplają nasz domowy budżet. </a:t>
            </a:r>
          </a:p>
          <a:p>
            <a:pPr algn="ctr"/>
            <a:r>
              <a:rPr lang="pl-PL" dirty="0" smtClean="0"/>
              <a:t>Nim zdążymy się w ogóle zorientować, </a:t>
            </a:r>
          </a:p>
          <a:p>
            <a:pPr algn="ctr"/>
            <a:r>
              <a:rPr lang="pl-PL" dirty="0" smtClean="0"/>
              <a:t>lekką ręką można wydać sporą sumę pieniędzy.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735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/>
              <a:t>ETAPY ROZWOJU FINANSÓW OSOBISTYCH</a:t>
            </a:r>
            <a:endParaRPr lang="pl-PL" sz="2800" dirty="0"/>
          </a:p>
        </p:txBody>
      </p:sp>
      <p:grpSp>
        <p:nvGrpSpPr>
          <p:cNvPr id="8" name="Grupa 7"/>
          <p:cNvGrpSpPr/>
          <p:nvPr/>
        </p:nvGrpSpPr>
        <p:grpSpPr>
          <a:xfrm>
            <a:off x="971600" y="2771847"/>
            <a:ext cx="5987669" cy="920115"/>
            <a:chOff x="541815" y="1087409"/>
            <a:chExt cx="6469439" cy="920115"/>
          </a:xfrm>
        </p:grpSpPr>
        <p:sp>
          <p:nvSpPr>
            <p:cNvPr id="9" name="Prostokąt zaokrąglony 8"/>
            <p:cNvSpPr/>
            <p:nvPr/>
          </p:nvSpPr>
          <p:spPr>
            <a:xfrm>
              <a:off x="541815" y="1087409"/>
              <a:ext cx="6469439" cy="9201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Prostokąt 9"/>
            <p:cNvSpPr/>
            <p:nvPr/>
          </p:nvSpPr>
          <p:spPr>
            <a:xfrm>
              <a:off x="568764" y="1114358"/>
              <a:ext cx="6433926" cy="866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kern="1200" dirty="0" smtClean="0"/>
                <a:t>KONTROLA NAD WYDATKAMI</a:t>
              </a:r>
              <a:endParaRPr lang="pl-PL" sz="2400" kern="1200" dirty="0"/>
            </a:p>
          </p:txBody>
        </p:sp>
      </p:grpSp>
      <p:grpSp>
        <p:nvGrpSpPr>
          <p:cNvPr id="11" name="Grupa 10"/>
          <p:cNvGrpSpPr/>
          <p:nvPr/>
        </p:nvGrpSpPr>
        <p:grpSpPr>
          <a:xfrm>
            <a:off x="1475656" y="3939045"/>
            <a:ext cx="5962727" cy="920115"/>
            <a:chOff x="541815" y="1087409"/>
            <a:chExt cx="6469439" cy="920115"/>
          </a:xfrm>
        </p:grpSpPr>
        <p:sp>
          <p:nvSpPr>
            <p:cNvPr id="12" name="Prostokąt zaokrąglony 11"/>
            <p:cNvSpPr/>
            <p:nvPr/>
          </p:nvSpPr>
          <p:spPr>
            <a:xfrm>
              <a:off x="541815" y="1087409"/>
              <a:ext cx="6469439" cy="9201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Prostokąt 12"/>
            <p:cNvSpPr/>
            <p:nvPr/>
          </p:nvSpPr>
          <p:spPr>
            <a:xfrm>
              <a:off x="568764" y="1114358"/>
              <a:ext cx="6415540" cy="866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/>
              <a:r>
                <a:rPr lang="pl-PL" sz="2400" dirty="0" smtClean="0"/>
                <a:t>PLANOWANIE I KONTROLA WYDATKÓW</a:t>
              </a:r>
              <a:endParaRPr lang="pl-PL" sz="2400" dirty="0"/>
            </a:p>
          </p:txBody>
        </p:sp>
      </p:grpSp>
      <p:grpSp>
        <p:nvGrpSpPr>
          <p:cNvPr id="5" name="Grupa 4"/>
          <p:cNvGrpSpPr/>
          <p:nvPr/>
        </p:nvGrpSpPr>
        <p:grpSpPr>
          <a:xfrm>
            <a:off x="6010026" y="2565850"/>
            <a:ext cx="598075" cy="598075"/>
            <a:chOff x="5871364" y="704724"/>
            <a:chExt cx="598075" cy="598075"/>
          </a:xfrm>
          <a:solidFill>
            <a:schemeClr val="tx2">
              <a:lumMod val="75000"/>
            </a:schemeClr>
          </a:solidFill>
        </p:grpSpPr>
        <p:sp>
          <p:nvSpPr>
            <p:cNvPr id="6" name="Strzałka w dół 5"/>
            <p:cNvSpPr/>
            <p:nvPr/>
          </p:nvSpPr>
          <p:spPr>
            <a:xfrm>
              <a:off x="5871364" y="704724"/>
              <a:ext cx="598075" cy="598075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Strzałka w dół 4"/>
            <p:cNvSpPr/>
            <p:nvPr/>
          </p:nvSpPr>
          <p:spPr>
            <a:xfrm>
              <a:off x="6005931" y="704724"/>
              <a:ext cx="328941" cy="45005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2700" kern="1200"/>
            </a:p>
          </p:txBody>
        </p:sp>
      </p:grpSp>
      <p:grpSp>
        <p:nvGrpSpPr>
          <p:cNvPr id="14" name="Grupa 13"/>
          <p:cNvGrpSpPr/>
          <p:nvPr/>
        </p:nvGrpSpPr>
        <p:grpSpPr>
          <a:xfrm>
            <a:off x="1907704" y="5157192"/>
            <a:ext cx="5906135" cy="920115"/>
            <a:chOff x="541815" y="1087409"/>
            <a:chExt cx="6469439" cy="920115"/>
          </a:xfrm>
        </p:grpSpPr>
        <p:sp>
          <p:nvSpPr>
            <p:cNvPr id="15" name="Prostokąt zaokrąglony 14"/>
            <p:cNvSpPr/>
            <p:nvPr/>
          </p:nvSpPr>
          <p:spPr>
            <a:xfrm>
              <a:off x="541815" y="1087409"/>
              <a:ext cx="6469439" cy="9201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Prostokąt 15"/>
            <p:cNvSpPr/>
            <p:nvPr/>
          </p:nvSpPr>
          <p:spPr>
            <a:xfrm>
              <a:off x="568763" y="1114358"/>
              <a:ext cx="6442489" cy="866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kern="1200" dirty="0" smtClean="0"/>
                <a:t>WOLNOŚĆ FINANSOWA</a:t>
              </a:r>
              <a:endParaRPr lang="pl-PL" sz="2400" kern="1200" dirty="0"/>
            </a:p>
          </p:txBody>
        </p:sp>
      </p:grpSp>
      <p:grpSp>
        <p:nvGrpSpPr>
          <p:cNvPr id="17" name="Grupa 16"/>
          <p:cNvGrpSpPr/>
          <p:nvPr/>
        </p:nvGrpSpPr>
        <p:grpSpPr>
          <a:xfrm>
            <a:off x="539552" y="1624419"/>
            <a:ext cx="5987669" cy="920115"/>
            <a:chOff x="541815" y="1087409"/>
            <a:chExt cx="6469439" cy="920115"/>
          </a:xfrm>
        </p:grpSpPr>
        <p:sp>
          <p:nvSpPr>
            <p:cNvPr id="18" name="Prostokąt zaokrąglony 17"/>
            <p:cNvSpPr/>
            <p:nvPr/>
          </p:nvSpPr>
          <p:spPr>
            <a:xfrm>
              <a:off x="541815" y="1087409"/>
              <a:ext cx="6469439" cy="9201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Prostokąt 18"/>
            <p:cNvSpPr/>
            <p:nvPr/>
          </p:nvSpPr>
          <p:spPr>
            <a:xfrm>
              <a:off x="568764" y="1114358"/>
              <a:ext cx="6442490" cy="866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dirty="0" smtClean="0"/>
                <a:t>ROZPOCZĘCIE </a:t>
              </a:r>
            </a:p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dirty="0" smtClean="0"/>
                <a:t>ZARABIANIA I WYDAWANIA PIENIĘDZY</a:t>
              </a:r>
            </a:p>
          </p:txBody>
        </p:sp>
      </p:grpSp>
      <p:grpSp>
        <p:nvGrpSpPr>
          <p:cNvPr id="20" name="Grupa 19"/>
          <p:cNvGrpSpPr/>
          <p:nvPr/>
        </p:nvGrpSpPr>
        <p:grpSpPr>
          <a:xfrm>
            <a:off x="6473534" y="3640007"/>
            <a:ext cx="598075" cy="598075"/>
            <a:chOff x="5871364" y="704724"/>
            <a:chExt cx="598075" cy="598075"/>
          </a:xfrm>
          <a:solidFill>
            <a:schemeClr val="tx2">
              <a:lumMod val="75000"/>
            </a:schemeClr>
          </a:solidFill>
        </p:grpSpPr>
        <p:sp>
          <p:nvSpPr>
            <p:cNvPr id="21" name="Strzałka w dół 20"/>
            <p:cNvSpPr/>
            <p:nvPr/>
          </p:nvSpPr>
          <p:spPr>
            <a:xfrm>
              <a:off x="5871364" y="704724"/>
              <a:ext cx="598075" cy="598075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Strzałka w dół 4"/>
            <p:cNvSpPr/>
            <p:nvPr/>
          </p:nvSpPr>
          <p:spPr>
            <a:xfrm>
              <a:off x="6005931" y="704724"/>
              <a:ext cx="328941" cy="45005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2700" kern="1200"/>
            </a:p>
          </p:txBody>
        </p:sp>
      </p:grpSp>
      <p:grpSp>
        <p:nvGrpSpPr>
          <p:cNvPr id="23" name="Grupa 22"/>
          <p:cNvGrpSpPr/>
          <p:nvPr/>
        </p:nvGrpSpPr>
        <p:grpSpPr>
          <a:xfrm>
            <a:off x="6978659" y="4798805"/>
            <a:ext cx="598075" cy="598075"/>
            <a:chOff x="5871364" y="704724"/>
            <a:chExt cx="598075" cy="598075"/>
          </a:xfrm>
          <a:solidFill>
            <a:schemeClr val="tx2">
              <a:lumMod val="75000"/>
            </a:schemeClr>
          </a:solidFill>
        </p:grpSpPr>
        <p:sp>
          <p:nvSpPr>
            <p:cNvPr id="24" name="Strzałka w dół 23"/>
            <p:cNvSpPr/>
            <p:nvPr/>
          </p:nvSpPr>
          <p:spPr>
            <a:xfrm>
              <a:off x="5871364" y="704724"/>
              <a:ext cx="598075" cy="598075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Strzałka w dół 4"/>
            <p:cNvSpPr/>
            <p:nvPr/>
          </p:nvSpPr>
          <p:spPr>
            <a:xfrm>
              <a:off x="6005931" y="704724"/>
              <a:ext cx="328941" cy="45005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27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29618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smtClean="0"/>
              <a:t>ZASADY KONTROLI NAD WYDATKAMI</a:t>
            </a:r>
            <a:endParaRPr lang="pl-PL" sz="3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z="2400" b="1" dirty="0"/>
              <a:t>ewidencja wydatków</a:t>
            </a:r>
            <a:r>
              <a:rPr lang="pl-PL" sz="2400" dirty="0"/>
              <a:t> – tutaj celem jest aby zostało zewidencjonowane 100% </a:t>
            </a:r>
            <a:r>
              <a:rPr lang="pl-PL" sz="2400" dirty="0" smtClean="0"/>
              <a:t>wydatków</a:t>
            </a:r>
          </a:p>
          <a:p>
            <a:pPr marL="0" lvl="0" indent="0">
              <a:buNone/>
            </a:pPr>
            <a:endParaRPr lang="pl-PL" sz="2400" dirty="0"/>
          </a:p>
          <a:p>
            <a:pPr lvl="0"/>
            <a:r>
              <a:rPr lang="pl-PL" sz="2400" b="1" dirty="0"/>
              <a:t>kategoryzacja, czyli przypisywanie wydatków do odpowiednich kategorii</a:t>
            </a:r>
            <a:r>
              <a:rPr lang="pl-PL" sz="2400" dirty="0"/>
              <a:t> – każdy z zapisanych wydatków musi zostać przydzielony do jednej z kategorii </a:t>
            </a:r>
            <a:endParaRPr lang="pl-PL" sz="2400" dirty="0" smtClean="0"/>
          </a:p>
          <a:p>
            <a:pPr marL="0" lvl="0" indent="0">
              <a:buNone/>
            </a:pPr>
            <a:endParaRPr lang="pl-PL" sz="2400" dirty="0" smtClean="0"/>
          </a:p>
          <a:p>
            <a:pPr lvl="0"/>
            <a:r>
              <a:rPr lang="pl-PL" sz="2400" b="1" dirty="0" smtClean="0"/>
              <a:t>analiza </a:t>
            </a:r>
            <a:r>
              <a:rPr lang="pl-PL" sz="2400" b="1" dirty="0"/>
              <a:t>i podejmowanie decyzji</a:t>
            </a:r>
            <a:r>
              <a:rPr lang="pl-PL" sz="2400" dirty="0"/>
              <a:t> – na tym etapie możemy analizować zebrane wcześniej informacje, podejmować decyzje o przyszłych wydatkach oraz zweryfikować na ile skuteczny jest nasz system.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5085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3200" smtClean="0">
                <a:latin typeface="Georgia" pitchFamily="18" charset="0"/>
              </a:rPr>
              <a:t>JAK ZROBIĆ BUDŻET DOMOWY?</a:t>
            </a:r>
            <a:endParaRPr lang="pl-PL" sz="3200" dirty="0">
              <a:latin typeface="Georgia" pitchFamily="18" charset="0"/>
            </a:endParaRPr>
          </a:p>
        </p:txBody>
      </p:sp>
      <p:pic>
        <p:nvPicPr>
          <p:cNvPr id="3" name="Symbol zastępczy zawartości 3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7586" y="2829408"/>
            <a:ext cx="7350312" cy="2759832"/>
          </a:xfrm>
        </p:spPr>
      </p:pic>
      <p:sp>
        <p:nvSpPr>
          <p:cNvPr id="7" name="Prostokąt 6"/>
          <p:cNvSpPr/>
          <p:nvPr/>
        </p:nvSpPr>
        <p:spPr>
          <a:xfrm>
            <a:off x="827584" y="1844824"/>
            <a:ext cx="73448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i="1" dirty="0" smtClean="0">
                <a:solidFill>
                  <a:srgbClr val="0070C0"/>
                </a:solidFill>
              </a:rPr>
              <a:t>„Zrobić budżet to wskazać swoim pieniądzom, dokąd mają iść, zamiast się zastanawiać, gdzie się rozeszły”. </a:t>
            </a:r>
          </a:p>
          <a:p>
            <a:pPr algn="r"/>
            <a:r>
              <a:rPr lang="pl-PL" sz="2000" b="1" dirty="0" smtClean="0">
                <a:solidFill>
                  <a:srgbClr val="0070C0"/>
                </a:solidFill>
              </a:rPr>
              <a:t>John C. Maxwell </a:t>
            </a:r>
            <a:endParaRPr lang="pl-PL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3"/>
          <p:cNvSpPr txBox="1">
            <a:spLocks noGrp="1"/>
          </p:cNvSpPr>
          <p:nvPr>
            <p:ph idx="1"/>
          </p:nvPr>
        </p:nvSpPr>
        <p:spPr>
          <a:xfrm>
            <a:off x="688488" y="1916829"/>
            <a:ext cx="7745507" cy="4385816"/>
          </a:xfrm>
        </p:spPr>
        <p:txBody>
          <a:bodyPr>
            <a:spAutoFit/>
          </a:bodyPr>
          <a:lstStyle/>
          <a:p>
            <a:pPr lvl="0"/>
            <a:r>
              <a:rPr lang="pl-PL" sz="2400" b="1" dirty="0">
                <a:latin typeface="Georgia" pitchFamily="18" charset="0"/>
              </a:rPr>
              <a:t>Systematyczność - </a:t>
            </a:r>
            <a:r>
              <a:rPr lang="pl-PL" sz="2400" dirty="0">
                <a:latin typeface="Georgia" pitchFamily="18" charset="0"/>
              </a:rPr>
              <a:t>najlepiej codziennie o ustalonej godzinie, zbierz wszystkie paragony i wpisz do miejsca w którym śledzisz wydatki. Jeżeli masz problem z pamiętaniem o tym – ustaw sobie przypomnienie na telefonie. </a:t>
            </a:r>
            <a:r>
              <a:rPr lang="pl-PL" sz="2400" b="1" dirty="0">
                <a:latin typeface="Georgia" pitchFamily="18" charset="0"/>
              </a:rPr>
              <a:t>To działa. </a:t>
            </a:r>
          </a:p>
          <a:p>
            <a:pPr marL="0" lvl="0" indent="0">
              <a:buNone/>
            </a:pPr>
            <a:endParaRPr lang="pl-PL" sz="2400" b="1" dirty="0">
              <a:latin typeface="Georgia" pitchFamily="18" charset="0"/>
            </a:endParaRPr>
          </a:p>
          <a:p>
            <a:pPr lvl="0"/>
            <a:r>
              <a:rPr lang="pl-PL" sz="2400" b="1" dirty="0">
                <a:latin typeface="Georgia" pitchFamily="18" charset="0"/>
              </a:rPr>
              <a:t>Rzetelność - </a:t>
            </a:r>
            <a:r>
              <a:rPr lang="pl-PL" sz="2400" dirty="0">
                <a:latin typeface="Georgia" pitchFamily="18" charset="0"/>
              </a:rPr>
              <a:t>dokładnie rozpisuj paragony z supermarketów.                                                                Nie każde zakupy to 100% </a:t>
            </a:r>
            <a:r>
              <a:rPr lang="pl-PL" sz="2400" dirty="0" smtClean="0">
                <a:latin typeface="Georgia" pitchFamily="18" charset="0"/>
              </a:rPr>
              <a:t>artykuły spożywcze. Dlatego </a:t>
            </a:r>
            <a:r>
              <a:rPr lang="pl-PL" sz="2400" b="1" dirty="0" smtClean="0">
                <a:latin typeface="Georgia" pitchFamily="18" charset="0"/>
              </a:rPr>
              <a:t>poświęć </a:t>
            </a:r>
            <a:r>
              <a:rPr lang="pl-PL" sz="2400" b="1" dirty="0">
                <a:latin typeface="Georgia" pitchFamily="18" charset="0"/>
              </a:rPr>
              <a:t>kilka minut i dokładnie opisz </a:t>
            </a:r>
            <a:r>
              <a:rPr lang="pl-PL" sz="2400" dirty="0">
                <a:latin typeface="Georgia" pitchFamily="18" charset="0"/>
              </a:rPr>
              <a:t>ile pieniędzy idzie na co. </a:t>
            </a:r>
          </a:p>
        </p:txBody>
      </p:sp>
      <p:sp>
        <p:nvSpPr>
          <p:cNvPr id="3" name="Tytuł 2"/>
          <p:cNvSpPr txBox="1"/>
          <p:nvPr/>
        </p:nvSpPr>
        <p:spPr>
          <a:xfrm>
            <a:off x="688488" y="188640"/>
            <a:ext cx="7756260" cy="10542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3200" b="0" i="0" u="none" strike="noStrike" kern="1200" cap="none" spc="0" baseline="0" dirty="0">
                <a:solidFill>
                  <a:srgbClr val="646B86"/>
                </a:solidFill>
                <a:uFillTx/>
                <a:latin typeface="Georgia" pitchFamily="18" charset="0"/>
              </a:rPr>
              <a:t>JAK ZROBIĆ BUDŻET DOMOWY?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ejski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D42FDA6B692B49851D7B7E5AC01EBA" ma:contentTypeVersion="2" ma:contentTypeDescription="Utwórz nowy dokument." ma:contentTypeScope="" ma:versionID="0620d3052b009b933194880c40ceeb0f">
  <xsd:schema xmlns:xsd="http://www.w3.org/2001/XMLSchema" xmlns:xs="http://www.w3.org/2001/XMLSchema" xmlns:p="http://schemas.microsoft.com/office/2006/metadata/properties" xmlns:ns2="873e0d7e-a3c4-4b2e-a772-832686b57b62" targetNamespace="http://schemas.microsoft.com/office/2006/metadata/properties" ma:root="true" ma:fieldsID="0be4d12df1fb7fbfc2e36c2afd1bce2b" ns2:_="">
    <xsd:import namespace="873e0d7e-a3c4-4b2e-a772-832686b57b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3e0d7e-a3c4-4b2e-a772-832686b57b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49196C-0BB4-44F8-A2CE-16BEA1BA643F}"/>
</file>

<file path=customXml/itemProps2.xml><?xml version="1.0" encoding="utf-8"?>
<ds:datastoreItem xmlns:ds="http://schemas.openxmlformats.org/officeDocument/2006/customXml" ds:itemID="{0E871265-1554-4BA2-8E2B-ED270BBBCB27}"/>
</file>

<file path=customXml/itemProps3.xml><?xml version="1.0" encoding="utf-8"?>
<ds:datastoreItem xmlns:ds="http://schemas.openxmlformats.org/officeDocument/2006/customXml" ds:itemID="{8D3D3F53-905C-49E9-AADB-5EFEF4EFAEE6}"/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680</TotalTime>
  <Words>515</Words>
  <Application>Microsoft Office PowerPoint</Application>
  <PresentationFormat>Pokaz na ekranie (4:3)</PresentationFormat>
  <Paragraphs>114</Paragraphs>
  <Slides>19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Miejski</vt:lpstr>
      <vt:lpstr>PLANOWANIE I KONTROLA WYDATKÓW</vt:lpstr>
      <vt:lpstr>BUDŻET</vt:lpstr>
      <vt:lpstr>DOCHODY</vt:lpstr>
      <vt:lpstr>WYDATKI</vt:lpstr>
      <vt:lpstr>WYDATKI</vt:lpstr>
      <vt:lpstr>ETAPY ROZWOJU FINANSÓW OSOBISTYCH</vt:lpstr>
      <vt:lpstr>ZASADY KONTROLI NAD WYDATKAMI</vt:lpstr>
      <vt:lpstr>JAK ZROBIĆ BUDŻET DOMOWY?</vt:lpstr>
      <vt:lpstr>Prezentacja programu PowerPoint</vt:lpstr>
      <vt:lpstr>JAK ZROBIĆ BUDŻET DOMOWY?</vt:lpstr>
      <vt:lpstr>JAK ZROBIĆ BUDŻET DOMOWY?</vt:lpstr>
      <vt:lpstr>KATEGORIE WYDATKÓW</vt:lpstr>
      <vt:lpstr>JAK ZROBIĆ BUDŻET DOMOWY?</vt:lpstr>
      <vt:lpstr>POPYT</vt:lpstr>
      <vt:lpstr>DOCHODOWA ELASTYCZNOŚĆ POPYTU</vt:lpstr>
      <vt:lpstr>DOCHODOWA ELASTYCZNOŚĆ POPYTU</vt:lpstr>
      <vt:lpstr>Z HISTORII EKONOMII</vt:lpstr>
      <vt:lpstr>DOCHODOWA ELASTYCZNOŚĆ POPYTU</vt:lpstr>
      <vt:lpstr>PLANOWANIE I KONTROLA WYDATKÓW - podsumowanie-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MEIW</dc:creator>
  <cp:lastModifiedBy>MEIW</cp:lastModifiedBy>
  <cp:revision>39</cp:revision>
  <dcterms:created xsi:type="dcterms:W3CDTF">2021-03-16T18:32:57Z</dcterms:created>
  <dcterms:modified xsi:type="dcterms:W3CDTF">2021-04-14T06:33:37Z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0x01010009D42FDA6B692B49851D7B7E5AC01EBA</vt:lpwstr>
  </property>
</Properties>
</file>