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DE6"/>
    <a:srgbClr val="20FC03"/>
    <a:srgbClr val="D3FF24"/>
    <a:srgbClr val="61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9B59F-30A4-2000-B7FA-D31B268885A1}" v="4" dt="2021-03-18T17:32:41.072"/>
    <p1510:client id="{258EF289-3CEB-1055-1C49-563D13712192}" v="16" dt="2021-03-17T23:16:32.531"/>
    <p1510:client id="{2C549486-0FB3-B341-86B4-7D2B70FA9911}" v="11" dt="2021-03-18T17:25:56.889"/>
    <p1510:client id="{2CD502E4-8BBB-5986-4FA3-4DC2995086E5}" v="889" dt="2021-03-18T13:46:34.143"/>
    <p1510:client id="{3675B59F-70AA-2000-9AB5-08A41C8C8B22}" v="214" dt="2021-03-18T12:25:31.851"/>
    <p1510:client id="{3743B59F-D0E8-2000-9C73-952637721EB9}" v="972" dt="2021-03-17T22:51:41.122"/>
    <p1510:client id="{3D4B8A48-630C-D159-8F07-CDBC5B7729CA}" v="157" dt="2021-03-18T16:19:05.404"/>
    <p1510:client id="{3EA40BAD-5960-0BDA-BCFC-60B1B3A9E83E}" v="22" dt="2021-03-17T23:06:01.269"/>
    <p1510:client id="{48350DB1-9A0D-0FE0-D52E-6B75A76FB23E}" v="25" dt="2021-03-18T17:39:12.006"/>
    <p1510:client id="{6612ACC2-49E3-F462-A968-BD9E759C8E19}" v="706" dt="2021-03-18T17:03:59.296"/>
    <p1510:client id="{7A51738A-475D-0B10-188B-9BB7955013DE}" v="55" dt="2021-03-18T13:57:01.805"/>
    <p1510:client id="{83F877E2-C99A-4977-BFEB-2FDE2B3330D5}" v="70" dt="2021-03-18T15:39:31.299"/>
    <p1510:client id="{9087B59F-203F-2000-9C73-9C411D9293DD}" v="37" dt="2021-03-18T17:10:35.164"/>
    <p1510:client id="{A988D366-D6C8-4957-AFF8-92F371624AC7}" v="4" dt="2021-03-18T11:42:38.366"/>
    <p1510:client id="{C946DC69-22D6-3E0F-DFF4-84096564363C}" v="490" dt="2021-03-18T10:29:15.458"/>
    <p1510:client id="{DC2A27F0-1598-48C8-A011-17ADC3079726}" v="3" dt="2021-03-18T15:05:58.262"/>
    <p1510:client id="{E0574989-F762-D35A-6E41-1F7839F21C12}" v="106" dt="2021-03-17T17:49:09.636"/>
    <p1510:client id="{E1D266B3-A730-4A90-BA92-3195C44D9A61}" v="11" dt="2021-03-18T15:30:21.586"/>
    <p1510:client id="{F9E19DB9-D64D-425B-4214-63F7E1D12156}" v="21" dt="2021-03-18T17:13:57.710"/>
    <p1510:client id="{FCB3ACF5-D7E9-B556-489C-66CAF9A798F9}" v="14" dt="2021-03-18T17:16:06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1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2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7" r:id="rId6"/>
    <p:sldLayoutId id="2147483803" r:id="rId7"/>
    <p:sldLayoutId id="2147483804" r:id="rId8"/>
    <p:sldLayoutId id="2147483805" r:id="rId9"/>
    <p:sldLayoutId id="2147483806" r:id="rId10"/>
    <p:sldLayoutId id="21474838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DC78B21-829D-4E59-938A-3D8C8AF11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-4715" y="11"/>
            <a:ext cx="12191980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4A867A-B7D5-4679-83AF-44E9036C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682" y="375995"/>
            <a:ext cx="8474016" cy="108114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l-PL" sz="9600">
                <a:solidFill>
                  <a:srgbClr val="7A8DE6"/>
                </a:solidFill>
                <a:latin typeface="Vladimir Script"/>
                <a:ea typeface="+mj-lt"/>
                <a:cs typeface="+mj-lt"/>
              </a:rPr>
              <a:t>Wehikuł czasu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niebo&#10;&#10;Opis wygenerowany automatycznie">
            <a:extLst>
              <a:ext uri="{FF2B5EF4-FFF2-40B4-BE49-F238E27FC236}">
                <a16:creationId xmlns:a16="http://schemas.microsoft.com/office/drawing/2014/main" id="{CDC5890E-9E54-40F7-A93F-8D56F031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10" y="2852551"/>
            <a:ext cx="5608379" cy="375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az 6" descr="Obraz zawierający rozmycie&#10;&#10;Opis wygenerowany automatycznie">
            <a:extLst>
              <a:ext uri="{FF2B5EF4-FFF2-40B4-BE49-F238E27FC236}">
                <a16:creationId xmlns:a16="http://schemas.microsoft.com/office/drawing/2014/main" id="{CB6FEF79-82CC-481A-BF84-1CAF5AC4A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16" y="2854830"/>
            <a:ext cx="6341569" cy="3777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rzałka: zakrzywiona w dół 6">
            <a:extLst>
              <a:ext uri="{FF2B5EF4-FFF2-40B4-BE49-F238E27FC236}">
                <a16:creationId xmlns:a16="http://schemas.microsoft.com/office/drawing/2014/main" id="{4B74B98B-90FB-48ED-AEFF-307A79FEBB24}"/>
              </a:ext>
            </a:extLst>
          </p:cNvPr>
          <p:cNvSpPr/>
          <p:nvPr/>
        </p:nvSpPr>
        <p:spPr>
          <a:xfrm>
            <a:off x="2803390" y="2181836"/>
            <a:ext cx="6367590" cy="1589572"/>
          </a:xfrm>
          <a:prstGeom prst="curvedDownArrow">
            <a:avLst/>
          </a:prstGeom>
          <a:solidFill>
            <a:srgbClr val="7A8DE6"/>
          </a:solidFill>
          <a:ln w="28575">
            <a:solidFill>
              <a:srgbClr val="61EDD1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5970197 w 6367590"/>
                      <a:gd name="connsiteY0" fmla="*/ 1589572 h 1589572"/>
                      <a:gd name="connsiteX1" fmla="*/ 5481169 w 6367590"/>
                      <a:gd name="connsiteY1" fmla="*/ 1192179 h 1589572"/>
                      <a:gd name="connsiteX2" fmla="*/ 5679866 w 6367590"/>
                      <a:gd name="connsiteY2" fmla="*/ 1192179 h 1589572"/>
                      <a:gd name="connsiteX3" fmla="*/ 2885751 w 6367590"/>
                      <a:gd name="connsiteY3" fmla="*/ 0 h 1589572"/>
                      <a:gd name="connsiteX4" fmla="*/ 3283143 w 6367590"/>
                      <a:gd name="connsiteY4" fmla="*/ 0 h 1589572"/>
                      <a:gd name="connsiteX5" fmla="*/ 6077258 w 6367590"/>
                      <a:gd name="connsiteY5" fmla="*/ 1192179 h 1589572"/>
                      <a:gd name="connsiteX6" fmla="*/ 6275955 w 6367590"/>
                      <a:gd name="connsiteY6" fmla="*/ 1192179 h 1589572"/>
                      <a:gd name="connsiteX7" fmla="*/ 5970197 w 6367590"/>
                      <a:gd name="connsiteY7" fmla="*/ 1589572 h 1589572"/>
                      <a:gd name="connsiteX0" fmla="*/ 3084447 w 6367590"/>
                      <a:gd name="connsiteY0" fmla="*/ 3772 h 1589572"/>
                      <a:gd name="connsiteX1" fmla="*/ 397393 w 6367590"/>
                      <a:gd name="connsiteY1" fmla="*/ 1589572 h 1589572"/>
                      <a:gd name="connsiteX2" fmla="*/ 0 w 6367590"/>
                      <a:gd name="connsiteY2" fmla="*/ 1589572 h 1589572"/>
                      <a:gd name="connsiteX3" fmla="*/ 1624095 w 6367590"/>
                      <a:gd name="connsiteY3" fmla="*/ 159969 h 1589572"/>
                      <a:gd name="connsiteX4" fmla="*/ 3084447 w 6367590"/>
                      <a:gd name="connsiteY4" fmla="*/ 3772 h 1589572"/>
                      <a:gd name="connsiteX0" fmla="*/ 3084447 w 6367590"/>
                      <a:gd name="connsiteY0" fmla="*/ 3772 h 1589572"/>
                      <a:gd name="connsiteX1" fmla="*/ 397393 w 6367590"/>
                      <a:gd name="connsiteY1" fmla="*/ 1589572 h 1589572"/>
                      <a:gd name="connsiteX2" fmla="*/ 0 w 6367590"/>
                      <a:gd name="connsiteY2" fmla="*/ 1589572 h 1589572"/>
                      <a:gd name="connsiteX3" fmla="*/ 2885750 w 6367590"/>
                      <a:gd name="connsiteY3" fmla="*/ 0 h 1589572"/>
                      <a:gd name="connsiteX4" fmla="*/ 3283143 w 6367590"/>
                      <a:gd name="connsiteY4" fmla="*/ 0 h 1589572"/>
                      <a:gd name="connsiteX5" fmla="*/ 6077258 w 6367590"/>
                      <a:gd name="connsiteY5" fmla="*/ 1192179 h 1589572"/>
                      <a:gd name="connsiteX6" fmla="*/ 6275955 w 6367590"/>
                      <a:gd name="connsiteY6" fmla="*/ 1192179 h 1589572"/>
                      <a:gd name="connsiteX7" fmla="*/ 5970197 w 6367590"/>
                      <a:gd name="connsiteY7" fmla="*/ 1589572 h 1589572"/>
                      <a:gd name="connsiteX8" fmla="*/ 5481169 w 6367590"/>
                      <a:gd name="connsiteY8" fmla="*/ 1192179 h 1589572"/>
                      <a:gd name="connsiteX9" fmla="*/ 5679866 w 6367590"/>
                      <a:gd name="connsiteY9" fmla="*/ 1192179 h 1589572"/>
                      <a:gd name="connsiteX10" fmla="*/ 2885751 w 6367590"/>
                      <a:gd name="connsiteY10" fmla="*/ 0 h 158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367590" h="1589572" stroke="0" extrusionOk="0">
                        <a:moveTo>
                          <a:pt x="5970197" y="1589572"/>
                        </a:moveTo>
                        <a:cubicBezTo>
                          <a:pt x="5783442" y="1410580"/>
                          <a:pt x="5633076" y="1352244"/>
                          <a:pt x="5481169" y="1192179"/>
                        </a:cubicBezTo>
                        <a:cubicBezTo>
                          <a:pt x="5535219" y="1201407"/>
                          <a:pt x="5619066" y="1189355"/>
                          <a:pt x="5679866" y="1192179"/>
                        </a:cubicBezTo>
                        <a:cubicBezTo>
                          <a:pt x="5396665" y="398074"/>
                          <a:pt x="4315920" y="-97158"/>
                          <a:pt x="2885751" y="0"/>
                        </a:cubicBezTo>
                        <a:cubicBezTo>
                          <a:pt x="3080618" y="15578"/>
                          <a:pt x="3116568" y="-8081"/>
                          <a:pt x="3283143" y="0"/>
                        </a:cubicBezTo>
                        <a:cubicBezTo>
                          <a:pt x="4505320" y="-28776"/>
                          <a:pt x="5717917" y="455125"/>
                          <a:pt x="6077258" y="1192179"/>
                        </a:cubicBezTo>
                        <a:cubicBezTo>
                          <a:pt x="6126411" y="1195503"/>
                          <a:pt x="6223756" y="1201377"/>
                          <a:pt x="6275955" y="1192179"/>
                        </a:cubicBezTo>
                        <a:cubicBezTo>
                          <a:pt x="6200564" y="1266862"/>
                          <a:pt x="6120904" y="1408605"/>
                          <a:pt x="5970197" y="1589572"/>
                        </a:cubicBezTo>
                        <a:close/>
                      </a:path>
                      <a:path w="6367590" h="1589572" fill="darkenLess" stroke="0" extrusionOk="0">
                        <a:moveTo>
                          <a:pt x="3084447" y="3772"/>
                        </a:moveTo>
                        <a:cubicBezTo>
                          <a:pt x="1605049" y="117120"/>
                          <a:pt x="324980" y="759594"/>
                          <a:pt x="397393" y="1589572"/>
                        </a:cubicBezTo>
                        <a:cubicBezTo>
                          <a:pt x="299477" y="1569846"/>
                          <a:pt x="176305" y="1582615"/>
                          <a:pt x="0" y="1589572"/>
                        </a:cubicBezTo>
                        <a:cubicBezTo>
                          <a:pt x="-180876" y="926380"/>
                          <a:pt x="768894" y="518523"/>
                          <a:pt x="1624095" y="159969"/>
                        </a:cubicBezTo>
                        <a:cubicBezTo>
                          <a:pt x="2033044" y="126664"/>
                          <a:pt x="2585342" y="-36143"/>
                          <a:pt x="3084447" y="3772"/>
                        </a:cubicBezTo>
                        <a:close/>
                      </a:path>
                      <a:path w="6367590" h="1589572" fill="none" extrusionOk="0">
                        <a:moveTo>
                          <a:pt x="3084447" y="3772"/>
                        </a:moveTo>
                        <a:cubicBezTo>
                          <a:pt x="1697555" y="-5030"/>
                          <a:pt x="452687" y="706887"/>
                          <a:pt x="397393" y="1589572"/>
                        </a:cubicBezTo>
                        <a:cubicBezTo>
                          <a:pt x="263060" y="1594543"/>
                          <a:pt x="160169" y="1575427"/>
                          <a:pt x="0" y="1589572"/>
                        </a:cubicBezTo>
                        <a:cubicBezTo>
                          <a:pt x="74193" y="384845"/>
                          <a:pt x="1406869" y="-250383"/>
                          <a:pt x="2885750" y="0"/>
                        </a:cubicBezTo>
                        <a:cubicBezTo>
                          <a:pt x="3002903" y="4988"/>
                          <a:pt x="3172931" y="-2384"/>
                          <a:pt x="3283143" y="0"/>
                        </a:cubicBezTo>
                        <a:cubicBezTo>
                          <a:pt x="4488308" y="-144174"/>
                          <a:pt x="5832832" y="419438"/>
                          <a:pt x="6077258" y="1192179"/>
                        </a:cubicBezTo>
                        <a:cubicBezTo>
                          <a:pt x="6148370" y="1189633"/>
                          <a:pt x="6210559" y="1184546"/>
                          <a:pt x="6275955" y="1192179"/>
                        </a:cubicBezTo>
                        <a:cubicBezTo>
                          <a:pt x="6133306" y="1379542"/>
                          <a:pt x="6065445" y="1469430"/>
                          <a:pt x="5970197" y="1589572"/>
                        </a:cubicBezTo>
                        <a:cubicBezTo>
                          <a:pt x="5849383" y="1516568"/>
                          <a:pt x="5623223" y="1315999"/>
                          <a:pt x="5481169" y="1192179"/>
                        </a:cubicBezTo>
                        <a:cubicBezTo>
                          <a:pt x="5571463" y="1201435"/>
                          <a:pt x="5639210" y="1193693"/>
                          <a:pt x="5679866" y="1192179"/>
                        </a:cubicBezTo>
                        <a:cubicBezTo>
                          <a:pt x="5252805" y="253127"/>
                          <a:pt x="4128852" y="-64888"/>
                          <a:pt x="2885751" y="0"/>
                        </a:cubicBezTo>
                      </a:path>
                      <a:path w="6367590" h="1589572" fill="none" stroke="0" extrusionOk="0">
                        <a:moveTo>
                          <a:pt x="3084447" y="3772"/>
                        </a:moveTo>
                        <a:cubicBezTo>
                          <a:pt x="1513162" y="-3997"/>
                          <a:pt x="483967" y="785045"/>
                          <a:pt x="397393" y="1589572"/>
                        </a:cubicBezTo>
                        <a:cubicBezTo>
                          <a:pt x="288097" y="1572995"/>
                          <a:pt x="179735" y="1584328"/>
                          <a:pt x="0" y="1589572"/>
                        </a:cubicBezTo>
                        <a:cubicBezTo>
                          <a:pt x="24130" y="467777"/>
                          <a:pt x="1279699" y="34109"/>
                          <a:pt x="2885750" y="0"/>
                        </a:cubicBezTo>
                        <a:cubicBezTo>
                          <a:pt x="3014479" y="16180"/>
                          <a:pt x="3158581" y="19263"/>
                          <a:pt x="3283143" y="0"/>
                        </a:cubicBezTo>
                        <a:cubicBezTo>
                          <a:pt x="4611674" y="-140617"/>
                          <a:pt x="5795760" y="555073"/>
                          <a:pt x="6077258" y="1192179"/>
                        </a:cubicBezTo>
                        <a:cubicBezTo>
                          <a:pt x="6127167" y="1196957"/>
                          <a:pt x="6188250" y="1201261"/>
                          <a:pt x="6275955" y="1192179"/>
                        </a:cubicBezTo>
                        <a:cubicBezTo>
                          <a:pt x="6178081" y="1291121"/>
                          <a:pt x="6084339" y="1406838"/>
                          <a:pt x="5970197" y="1589572"/>
                        </a:cubicBezTo>
                        <a:cubicBezTo>
                          <a:pt x="5827805" y="1436390"/>
                          <a:pt x="5718592" y="1351102"/>
                          <a:pt x="5481169" y="1192179"/>
                        </a:cubicBezTo>
                        <a:cubicBezTo>
                          <a:pt x="5556122" y="1190461"/>
                          <a:pt x="5606633" y="1190627"/>
                          <a:pt x="5679866" y="1192179"/>
                        </a:cubicBezTo>
                        <a:cubicBezTo>
                          <a:pt x="5366504" y="272827"/>
                          <a:pt x="4212418" y="-170342"/>
                          <a:pt x="2885751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l-PL">
              <a:solidFill>
                <a:srgbClr val="61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3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5DB2E4D-2D34-485F-BB1E-4A4F854D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7" y="-1060"/>
            <a:ext cx="12199814" cy="6860121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EA196A-EB39-42AD-8753-1299FEAA678A}"/>
              </a:ext>
            </a:extLst>
          </p:cNvPr>
          <p:cNvSpPr txBox="1"/>
          <p:nvPr/>
        </p:nvSpPr>
        <p:spPr>
          <a:xfrm>
            <a:off x="1774092" y="386861"/>
            <a:ext cx="825304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800">
                <a:solidFill>
                  <a:srgbClr val="7A8DE6"/>
                </a:solidFill>
                <a:latin typeface="Gabriola"/>
                <a:ea typeface="+mn-lt"/>
                <a:cs typeface="+mn-lt"/>
              </a:rPr>
              <a:t>Kończymy naszą piękną i sentymentalną podróży w przeszłość.</a:t>
            </a:r>
            <a:br>
              <a:rPr lang="pl-PL" sz="4000">
                <a:solidFill>
                  <a:srgbClr val="7A8DE6"/>
                </a:solidFill>
                <a:latin typeface="Gabriola"/>
                <a:ea typeface="+mn-lt"/>
                <a:cs typeface="+mn-lt"/>
              </a:rPr>
            </a:br>
            <a:endParaRPr lang="pl-PL" sz="4000">
              <a:solidFill>
                <a:srgbClr val="7A8DE6"/>
              </a:solidFill>
              <a:latin typeface="Gabriola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6B0CA4-E0F0-41F9-BEF9-640206599FA3}"/>
              </a:ext>
            </a:extLst>
          </p:cNvPr>
          <p:cNvSpPr txBox="1"/>
          <p:nvPr/>
        </p:nvSpPr>
        <p:spPr>
          <a:xfrm>
            <a:off x="2229582" y="4525352"/>
            <a:ext cx="796973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7200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Dziękujemy za uwagę!!!</a:t>
            </a:r>
          </a:p>
          <a:p>
            <a:pPr algn="l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29B5F4-7337-48E6-BFE2-5E939B616AD6}"/>
              </a:ext>
            </a:extLst>
          </p:cNvPr>
          <p:cNvSpPr txBox="1"/>
          <p:nvPr/>
        </p:nvSpPr>
        <p:spPr>
          <a:xfrm>
            <a:off x="1717689" y="2289937"/>
            <a:ext cx="8376941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5400">
                <a:solidFill>
                  <a:srgbClr val="20FC03"/>
                </a:solidFill>
                <a:latin typeface="Gabriola"/>
              </a:rPr>
              <a:t>Wracamy z powrotem do 2021 roku</a:t>
            </a:r>
            <a:endParaRPr lang="en-US" sz="5400">
              <a:solidFill>
                <a:srgbClr val="20FC03"/>
              </a:solidFill>
              <a:ea typeface="+mn-lt"/>
              <a:cs typeface="+mn-lt"/>
            </a:endParaRPr>
          </a:p>
          <a:p>
            <a:pPr algn="ctr"/>
            <a:r>
              <a:rPr lang="pl-PL" sz="5400">
                <a:solidFill>
                  <a:srgbClr val="20FC03"/>
                </a:solidFill>
                <a:latin typeface="Gabriola"/>
              </a:rPr>
              <a:t> by świętować 35- lecie Naszej Szkoły!</a:t>
            </a:r>
            <a:endParaRPr lang="en-US" sz="5400">
              <a:solidFill>
                <a:srgbClr val="20FC03"/>
              </a:solidFill>
              <a:ea typeface="+mn-lt"/>
              <a:cs typeface="+mn-lt"/>
            </a:endParaRPr>
          </a:p>
          <a:p>
            <a:pPr algn="l"/>
            <a:endParaRPr lang="pl-PL" sz="4400">
              <a:solidFill>
                <a:srgbClr val="20FC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AA29662-1FC7-4DDA-975B-50C8B385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-26874" y="10"/>
            <a:ext cx="12191979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2340F2-C782-4A25-934F-9A550F1A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65" y="312777"/>
            <a:ext cx="11658785" cy="15556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7200" b="1" i="1">
                <a:solidFill>
                  <a:srgbClr val="7A8DE6"/>
                </a:solidFill>
                <a:latin typeface="Segoe Script"/>
                <a:cs typeface="Aldhabi"/>
              </a:rPr>
              <a:t>   Powrót do przeszłości...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28679CD-73F4-4593-900E-39052A28AC3E}"/>
              </a:ext>
            </a:extLst>
          </p:cNvPr>
          <p:cNvSpPr txBox="1"/>
          <p:nvPr/>
        </p:nvSpPr>
        <p:spPr>
          <a:xfrm>
            <a:off x="-1329367" y="659255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16" name="Obraz 16" descr="Obraz zawierający tekst, stare, pozujący, zespół&#10;&#10;Opis wygenerowany automatycznie">
            <a:extLst>
              <a:ext uri="{FF2B5EF4-FFF2-40B4-BE49-F238E27FC236}">
                <a16:creationId xmlns:a16="http://schemas.microsoft.com/office/drawing/2014/main" id="{872AD8A2-92AD-4E47-85EE-95A858AA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3438094" y="4423353"/>
            <a:ext cx="116542" cy="73179"/>
          </a:xfrm>
          <a:prstGeom prst="rect">
            <a:avLst/>
          </a:prstGeom>
        </p:spPr>
      </p:pic>
      <p:pic>
        <p:nvPicPr>
          <p:cNvPr id="19" name="Obraz 19" descr="Obraz zawierający tekst, wiele, różny, kilka&#10;&#10;Opis wygenerowany automatycznie">
            <a:extLst>
              <a:ext uri="{FF2B5EF4-FFF2-40B4-BE49-F238E27FC236}">
                <a16:creationId xmlns:a16="http://schemas.microsoft.com/office/drawing/2014/main" id="{692A76B4-CF6C-4F23-962D-03E0EF3F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93" y="1945341"/>
            <a:ext cx="3234577" cy="478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2" descr="Obraz zawierający tekst, stare, grupa, osoby&#10;&#10;Opis wygenerowany automatycznie">
            <a:extLst>
              <a:ext uri="{FF2B5EF4-FFF2-40B4-BE49-F238E27FC236}">
                <a16:creationId xmlns:a16="http://schemas.microsoft.com/office/drawing/2014/main" id="{8DD70907-20C1-4711-BDAE-B5B18B152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7224" y="1949521"/>
            <a:ext cx="3675527" cy="234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az 23" descr="Obraz zawierający tekst, stare, klasyczne&#10;&#10;Opis wygenerowany automatycznie">
            <a:extLst>
              <a:ext uri="{FF2B5EF4-FFF2-40B4-BE49-F238E27FC236}">
                <a16:creationId xmlns:a16="http://schemas.microsoft.com/office/drawing/2014/main" id="{79760F2D-0B26-4BD4-992A-51B5EC93D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65" y="4424688"/>
            <a:ext cx="3711387" cy="237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az 24" descr="Obraz zawierający tekst, stare&#10;&#10;Opis wygenerowany automatycznie">
            <a:extLst>
              <a:ext uri="{FF2B5EF4-FFF2-40B4-BE49-F238E27FC236}">
                <a16:creationId xmlns:a16="http://schemas.microsoft.com/office/drawing/2014/main" id="{C28B2C4C-4BD7-42D9-ACBC-F6E8C2FE9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730" y="1866930"/>
            <a:ext cx="2124635" cy="2675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Obraz 25" descr="Obraz zawierający tekst, osoby, stare&#10;&#10;Opis wygenerowany automatycznie">
            <a:extLst>
              <a:ext uri="{FF2B5EF4-FFF2-40B4-BE49-F238E27FC236}">
                <a16:creationId xmlns:a16="http://schemas.microsoft.com/office/drawing/2014/main" id="{4057D7EE-309D-40F2-BEBB-2E4C509E6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413" y="4613785"/>
            <a:ext cx="4643715" cy="217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Obraz 26" descr="Obraz zawierający tekst, osoba, osoby, grupa&#10;&#10;Opis wygenerowany automatycznie">
            <a:extLst>
              <a:ext uri="{FF2B5EF4-FFF2-40B4-BE49-F238E27FC236}">
                <a16:creationId xmlns:a16="http://schemas.microsoft.com/office/drawing/2014/main" id="{9FFBF39A-E525-4EFD-8D57-90C1920A7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0189" y="1991090"/>
            <a:ext cx="2644587" cy="242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39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8351E489-8983-4964-B61D-AC09AC742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DB05979-2465-4D35-B9C0-64B27F86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47" y="149465"/>
            <a:ext cx="10897153" cy="1560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b="1" i="1">
                <a:solidFill>
                  <a:srgbClr val="7A8DE6"/>
                </a:solidFill>
                <a:latin typeface="Segoe Script"/>
              </a:rPr>
              <a:t> </a:t>
            </a:r>
            <a:r>
              <a:rPr lang="en-US" sz="5000" b="1" i="1" err="1">
                <a:solidFill>
                  <a:srgbClr val="7A8DE6"/>
                </a:solidFill>
                <a:latin typeface="Segoe Script"/>
              </a:rPr>
              <a:t>Przenosimy</a:t>
            </a:r>
            <a:r>
              <a:rPr lang="en-US" sz="5000" b="1" i="1">
                <a:solidFill>
                  <a:srgbClr val="7A8DE6"/>
                </a:solidFill>
                <a:latin typeface="Segoe Script"/>
              </a:rPr>
              <a:t>  </a:t>
            </a:r>
            <a:r>
              <a:rPr lang="en-US" sz="5000" b="1" i="1" err="1">
                <a:solidFill>
                  <a:srgbClr val="7A8DE6"/>
                </a:solidFill>
                <a:latin typeface="Segoe Script"/>
              </a:rPr>
              <a:t>się</a:t>
            </a:r>
            <a:r>
              <a:rPr lang="en-US" sz="5000" b="1" i="1">
                <a:solidFill>
                  <a:srgbClr val="7A8DE6"/>
                </a:solidFill>
                <a:latin typeface="Segoe Script"/>
              </a:rPr>
              <a:t> do 1986 </a:t>
            </a:r>
            <a:r>
              <a:rPr lang="en-US" sz="5000" b="1" i="1" err="1">
                <a:solidFill>
                  <a:srgbClr val="7A8DE6"/>
                </a:solidFill>
                <a:latin typeface="Segoe Script"/>
              </a:rPr>
              <a:t>roku</a:t>
            </a:r>
            <a:r>
              <a:rPr lang="en-US" sz="5000" b="1" i="1">
                <a:solidFill>
                  <a:srgbClr val="7A8DE6"/>
                </a:solidFill>
                <a:latin typeface="Segoe Script"/>
              </a:rPr>
              <a:t>...</a:t>
            </a:r>
            <a:endParaRPr lang="pl-PL" b="1" i="1">
              <a:solidFill>
                <a:srgbClr val="7A8DE6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9FFEC6-B791-4085-9024-7EB558217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34" y="1387381"/>
            <a:ext cx="6080370" cy="537851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b="1" i="1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17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lutego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o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godz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. 8:00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rano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 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zabrzmiał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pierwszy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dzwonek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w 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upragnionej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przez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dzieci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i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 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rodziców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szkole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.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Wtedy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to 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naukę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rozpoczęło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595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uczniów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 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i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pracę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z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nimi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podjęło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 41 </a:t>
            </a:r>
            <a:r>
              <a:rPr lang="en-US" sz="4000" i="1" err="1">
                <a:solidFill>
                  <a:srgbClr val="61EDD1"/>
                </a:solidFill>
                <a:latin typeface="Gabriola"/>
                <a:cs typeface="Angsana New"/>
              </a:rPr>
              <a:t>nauczycieli</a:t>
            </a:r>
            <a:r>
              <a:rPr lang="en-US" sz="4000" i="1">
                <a:solidFill>
                  <a:srgbClr val="61EDD1"/>
                </a:solidFill>
                <a:latin typeface="Gabriola"/>
                <a:cs typeface="Angsana New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Obraz 6" descr="Obraz zawierający tekst, stare, zewnętrzne, gospodarstwo rolne&#10;&#10;Opis wygenerowany automatycznie">
            <a:extLst>
              <a:ext uri="{FF2B5EF4-FFF2-40B4-BE49-F238E27FC236}">
                <a16:creationId xmlns:a16="http://schemas.microsoft.com/office/drawing/2014/main" id="{FFF702F7-4399-49EC-98C3-06CFEFFC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20" y="2259462"/>
            <a:ext cx="5446788" cy="413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29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D1D94F-BC8C-4ABD-9133-E5FE8FD0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54562AAB-5276-42CD-B6E6-71CF14D22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5631" y="3341"/>
            <a:ext cx="12191980" cy="6901121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FCEC92D-A5E6-4A38-8AE0-391D249F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512" y="494951"/>
            <a:ext cx="4023360" cy="572222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7200"/>
          </a:p>
          <a:p>
            <a:endParaRPr lang="en-US" sz="72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77B87F-E4F1-4D71-8051-325D0E8F1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861" y="638264"/>
            <a:ext cx="6176974" cy="57982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i="1" err="1">
                <a:solidFill>
                  <a:srgbClr val="61EDD1"/>
                </a:solidFill>
                <a:latin typeface="Gabriola"/>
              </a:rPr>
              <a:t>Pierwszym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dyrektorem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 „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Czwórki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”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został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długoletni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nauczyciel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,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inspektor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oświaty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mgr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4000" i="1">
                <a:solidFill>
                  <a:srgbClr val="D3FF24"/>
                </a:solidFill>
                <a:latin typeface="Gabriola"/>
              </a:rPr>
              <a:t>Andrzej Przybysz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,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powołany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do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pełnienia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tej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funkcji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już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w 1985 r.  Jego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zastępcami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zostały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panie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: Bogumiła Cieśla 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i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 Janina </a:t>
            </a:r>
            <a:r>
              <a:rPr lang="en-US" sz="3600" i="1" err="1">
                <a:solidFill>
                  <a:srgbClr val="61EDD1"/>
                </a:solidFill>
                <a:latin typeface="Gabriola"/>
              </a:rPr>
              <a:t>Błaszczak</a:t>
            </a:r>
            <a:r>
              <a:rPr lang="en-US" sz="3600" i="1">
                <a:solidFill>
                  <a:srgbClr val="61EDD1"/>
                </a:solidFill>
                <a:latin typeface="Gabriola"/>
              </a:rPr>
              <a:t>.</a:t>
            </a:r>
            <a:endParaRPr lang="pl-PL"/>
          </a:p>
          <a:p>
            <a:pPr indent="-228600">
              <a:buFont typeface="Arial" panose="020B0604020202020204" pitchFamily="34" charset="0"/>
              <a:buChar char="•"/>
            </a:pPr>
            <a:endParaRPr lang="en-US" sz="3800">
              <a:solidFill>
                <a:srgbClr val="61EDD1"/>
              </a:solidFill>
              <a:latin typeface="Gabriola"/>
            </a:endParaRPr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id="{65C49067-A40C-4881-A0C6-21B61255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494951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3EAB9CC7-CB08-424B-86DD-DBEAEDA4D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070" y="697035"/>
            <a:ext cx="4268747" cy="5515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597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3619BA4-963B-4F42-9881-4119C26BD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C36849-0500-41EB-81DA-C92CB776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505" y="778936"/>
            <a:ext cx="13060392" cy="10380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5800" b="1" i="1">
                <a:solidFill>
                  <a:srgbClr val="7A8DE6"/>
                </a:solidFill>
                <a:latin typeface="Gabriola"/>
                <a:ea typeface="+mj-lt"/>
                <a:cs typeface="+mj-lt"/>
              </a:rPr>
              <a:t>1 września 1987 – Wojewódzka Inauguracja Roku Szkolnego</a:t>
            </a:r>
            <a:endParaRPr lang="pl-PL" sz="5800">
              <a:solidFill>
                <a:srgbClr val="7A8DE6"/>
              </a:solidFill>
              <a:latin typeface="Gabriola"/>
            </a:endParaRPr>
          </a:p>
          <a:p>
            <a:pPr algn="ctr">
              <a:lnSpc>
                <a:spcPct val="90000"/>
              </a:lnSpc>
            </a:pPr>
            <a:endParaRPr lang="pl-PL" sz="5800" b="1" i="1">
              <a:solidFill>
                <a:srgbClr val="7A8DE6"/>
              </a:solidFill>
              <a:latin typeface="Gabriola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69B6FE-D1CD-4F1C-9E19-584E6FF4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48" y="5187188"/>
            <a:ext cx="12377100" cy="27363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pl-PL" sz="3600" i="1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W dniach poprzedzających to święto oddano do użytku kolejny budynek mieszczący bibliotekę, kuchnię, stołówkę, świetlicę oraz gabinety lekarskie. </a:t>
            </a:r>
            <a:endParaRPr lang="en-US" sz="3600" i="1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0" indent="0">
              <a:buNone/>
            </a:pPr>
            <a:endParaRPr lang="en-US" sz="3200">
              <a:solidFill>
                <a:srgbClr val="61EDD1"/>
              </a:solidFill>
              <a:latin typeface="Gabriola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3D1AF6-C388-400E-AE48-06142B401502}"/>
              </a:ext>
            </a:extLst>
          </p:cNvPr>
          <p:cNvSpPr txBox="1"/>
          <p:nvPr/>
        </p:nvSpPr>
        <p:spPr>
          <a:xfrm>
            <a:off x="4177323" y="321016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6" name="Obraz 6" descr="Obraz zawierający tekst, stare, osoba, grupa&#10;&#10;Opis wygenerowany automatycznie">
            <a:extLst>
              <a:ext uri="{FF2B5EF4-FFF2-40B4-BE49-F238E27FC236}">
                <a16:creationId xmlns:a16="http://schemas.microsoft.com/office/drawing/2014/main" id="{D3FB310C-F86C-4C72-BE00-272B21E2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25" y="2055238"/>
            <a:ext cx="5339049" cy="31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698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D1D94F-BC8C-4ABD-9133-E5FE8FD0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4786B1C-4AD8-4CD5-8713-07942C6CFB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9"/>
            <a:ext cx="12191980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C166B0-AFB4-491C-B040-0D8577ECD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534" y="1426777"/>
            <a:ext cx="6040388" cy="472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endParaRPr lang="pl-PL" b="1" i="1">
              <a:solidFill>
                <a:srgbClr val="7A8DE6"/>
              </a:solidFill>
              <a:latin typeface="Arial Nova Cond"/>
              <a:ea typeface="+mn-lt"/>
              <a:cs typeface="Aharoni"/>
            </a:endParaRPr>
          </a:p>
          <a:p>
            <a:pPr>
              <a:lnSpc>
                <a:spcPct val="90000"/>
              </a:lnSpc>
            </a:pPr>
            <a:r>
              <a:rPr lang="pl-PL" sz="3600" i="1">
                <a:solidFill>
                  <a:srgbClr val="61EDD1"/>
                </a:solidFill>
                <a:latin typeface="Gabriola"/>
              </a:rPr>
              <a:t>31 maja szkoła otrzymała imię wielkiego pedagoga</a:t>
            </a:r>
            <a:r>
              <a:rPr lang="pl-PL" sz="3600" i="1">
                <a:solidFill>
                  <a:srgbClr val="D3FF24"/>
                </a:solidFill>
                <a:latin typeface="Gabriola"/>
              </a:rPr>
              <a:t> </a:t>
            </a:r>
            <a:r>
              <a:rPr lang="pl-PL" sz="4400" i="1">
                <a:solidFill>
                  <a:srgbClr val="D3FF24"/>
                </a:solidFill>
                <a:latin typeface="Gabriola"/>
              </a:rPr>
              <a:t>Janusza Korczaka</a:t>
            </a:r>
            <a:r>
              <a:rPr lang="pl-PL" sz="3600" i="1">
                <a:solidFill>
                  <a:srgbClr val="61EDD1"/>
                </a:solidFill>
                <a:latin typeface="Gabriola"/>
              </a:rPr>
              <a:t>. Odtąd pełna nazwa szkoły brzmi: Szkoła Podstawowa nr 4 im. Janusza Korczaka w Chojnowie. </a:t>
            </a:r>
            <a:endParaRPr lang="en-US" sz="3600" i="1">
              <a:solidFill>
                <a:srgbClr val="61EDD1"/>
              </a:solidFill>
              <a:latin typeface="Gabriol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600" i="1">
                <a:solidFill>
                  <a:srgbClr val="61EDD1"/>
                </a:solidFill>
                <a:latin typeface="Gabriola"/>
              </a:rPr>
              <a:t>Dodatkowo w tym czasie szkoła wzbogaciła się o wymarzoną salę gimnastyczną wraz z kompletem boisk.</a:t>
            </a:r>
            <a:endParaRPr lang="en-US" i="1">
              <a:solidFill>
                <a:srgbClr val="61EDD1"/>
              </a:solidFill>
              <a:latin typeface="Gabriola"/>
            </a:endParaRPr>
          </a:p>
          <a:p>
            <a:endParaRPr lang="en-US">
              <a:latin typeface="Arial Nova Cond"/>
            </a:endParaRPr>
          </a:p>
        </p:txBody>
      </p:sp>
      <p:sp>
        <p:nvSpPr>
          <p:cNvPr id="14" name="sketchy content container">
            <a:extLst>
              <a:ext uri="{FF2B5EF4-FFF2-40B4-BE49-F238E27FC236}">
                <a16:creationId xmlns:a16="http://schemas.microsoft.com/office/drawing/2014/main" id="{65C49067-A40C-4881-A0C6-21B61255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494951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4C1D8B-8271-4CED-82EB-E60114ED5403}"/>
              </a:ext>
            </a:extLst>
          </p:cNvPr>
          <p:cNvSpPr txBox="1"/>
          <p:nvPr/>
        </p:nvSpPr>
        <p:spPr>
          <a:xfrm>
            <a:off x="80515" y="569344"/>
            <a:ext cx="7013273" cy="646331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 b="1" i="1">
                <a:solidFill>
                  <a:srgbClr val="7A8DE6"/>
                </a:solidFill>
                <a:latin typeface="Gabriola"/>
              </a:rPr>
              <a:t>A teraz 1991 r.  - kolejna ważna data</a:t>
            </a:r>
            <a:endParaRPr lang="pl-PL" sz="3600">
              <a:latin typeface="Gabriola"/>
            </a:endParaRPr>
          </a:p>
        </p:txBody>
      </p:sp>
      <p:pic>
        <p:nvPicPr>
          <p:cNvPr id="7" name="Obraz 7" descr="Obraz zawierający osoba, wewnątrz, tłum&#10;&#10;Opis wygenerowany automatycznie">
            <a:extLst>
              <a:ext uri="{FF2B5EF4-FFF2-40B4-BE49-F238E27FC236}">
                <a16:creationId xmlns:a16="http://schemas.microsoft.com/office/drawing/2014/main" id="{904EDFFE-59B5-4FC7-9034-490183A4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57" y="497529"/>
            <a:ext cx="4410973" cy="3073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8" descr="Obraz zawierający osoba, zewnętrzne, grupa, pozujący&#10;&#10;Opis wygenerowany automatycznie">
            <a:extLst>
              <a:ext uri="{FF2B5EF4-FFF2-40B4-BE49-F238E27FC236}">
                <a16:creationId xmlns:a16="http://schemas.microsoft.com/office/drawing/2014/main" id="{D7A42417-994E-4946-B47C-5348A6FF2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079" y="3553385"/>
            <a:ext cx="4425350" cy="2856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675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558CF3B-7DD6-4BB6-ACC6-BB8BF791E6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-866"/>
            <a:ext cx="12191979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224A76-A8D7-45EE-A052-B5DE4578838E}"/>
              </a:ext>
            </a:extLst>
          </p:cNvPr>
          <p:cNvSpPr txBox="1"/>
          <p:nvPr/>
        </p:nvSpPr>
        <p:spPr>
          <a:xfrm>
            <a:off x="2397804" y="1183"/>
            <a:ext cx="7841073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5800">
                <a:solidFill>
                  <a:srgbClr val="7A8DE6"/>
                </a:solidFill>
                <a:latin typeface="Gabriola"/>
                <a:ea typeface="+mn-lt"/>
                <a:cs typeface="+mn-lt"/>
              </a:rPr>
              <a:t>Jesteśmy w latach 90.</a:t>
            </a:r>
            <a:br>
              <a:rPr lang="pl-PL" sz="5800">
                <a:latin typeface="Gabriola"/>
                <a:ea typeface="+mn-lt"/>
                <a:cs typeface="+mn-lt"/>
              </a:rPr>
            </a:br>
            <a:r>
              <a:rPr lang="pl-PL" sz="5800">
                <a:solidFill>
                  <a:srgbClr val="7A8DE6"/>
                </a:solidFill>
                <a:latin typeface="Gabriola"/>
                <a:ea typeface="+mn-lt"/>
                <a:cs typeface="+mn-lt"/>
              </a:rPr>
              <a:t>To w tamtym czasie …</a:t>
            </a:r>
            <a:endParaRPr lang="en-US" sz="5800">
              <a:solidFill>
                <a:srgbClr val="7A8DE6"/>
              </a:solidFill>
              <a:latin typeface="Gabriola"/>
              <a:ea typeface="+mn-lt"/>
              <a:cs typeface="+mn-lt"/>
            </a:endParaRPr>
          </a:p>
          <a:p>
            <a:pPr algn="ctr"/>
            <a:endParaRPr lang="en-US" sz="5400" b="1" i="1">
              <a:solidFill>
                <a:srgbClr val="7A8DE6"/>
              </a:solidFill>
              <a:latin typeface="Gabriola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7F7F09C-DB10-4C42-891B-BA1B465E8D3B}"/>
              </a:ext>
            </a:extLst>
          </p:cNvPr>
          <p:cNvSpPr txBox="1"/>
          <p:nvPr/>
        </p:nvSpPr>
        <p:spPr>
          <a:xfrm>
            <a:off x="766133" y="2117605"/>
            <a:ext cx="5704935" cy="58067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Wprowadzono w szkole elementy informatyki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Powstała pierwsza i jedyna wśród ówczesnych szkół chojnowskich pracownia komputerowa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Utworzono zespoły m. in. takie jak: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Zespół fletów „</a:t>
            </a:r>
            <a:r>
              <a:rPr lang="pl-PL" sz="2000" b="1" i="1" err="1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All’Antico</a:t>
            </a:r>
            <a:r>
              <a:rPr lang="pl-PL" sz="2000" i="1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”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Zespół instrumentalny „</a:t>
            </a:r>
            <a:r>
              <a:rPr lang="pl-PL" sz="2000" b="1" i="1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Konsonans</a:t>
            </a:r>
            <a:r>
              <a:rPr lang="pl-PL" sz="2000" i="1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” oraz wokalny „Fantazja” </a:t>
            </a: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prowadzone przez </a:t>
            </a:r>
            <a:r>
              <a:rPr lang="pl-PL" sz="2000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p. Zenona Chmielewskiego,</a:t>
            </a:r>
            <a:endParaRPr lang="en-US" sz="2000">
              <a:solidFill>
                <a:srgbClr val="D3FF24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Taneczny zespół „</a:t>
            </a:r>
            <a:r>
              <a:rPr lang="pl-PL" sz="2000" b="1" i="1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Rytm</a:t>
            </a:r>
            <a:r>
              <a:rPr lang="pl-PL" sz="2000" i="1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”, który rozpoczął swą działalność pod okiem </a:t>
            </a:r>
            <a:r>
              <a:rPr lang="pl-PL" sz="2000" i="1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p. Barbary </a:t>
            </a:r>
            <a:r>
              <a:rPr lang="pl-PL" sz="2000" i="1" err="1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Wiatrowicz</a:t>
            </a:r>
            <a:r>
              <a:rPr lang="pl-PL" sz="2000" i="1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i </a:t>
            </a:r>
            <a:r>
              <a:rPr lang="pl-PL" sz="2000" i="1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p. Kazimierza Kaziowa.</a:t>
            </a:r>
            <a:endParaRPr lang="en-US" sz="2000">
              <a:solidFill>
                <a:srgbClr val="D3FF24"/>
              </a:solidFill>
              <a:latin typeface="Gabriola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</a:rPr>
              <a:t>Zespół folklorystyczny „</a:t>
            </a:r>
            <a:r>
              <a:rPr lang="pl-PL" sz="2000" b="1" i="1">
                <a:solidFill>
                  <a:srgbClr val="20FC03"/>
                </a:solidFill>
                <a:latin typeface="Gabriola"/>
              </a:rPr>
              <a:t>Krakowianie</a:t>
            </a:r>
            <a:r>
              <a:rPr lang="pl-PL" sz="2000" i="1">
                <a:solidFill>
                  <a:srgbClr val="61EDD1"/>
                </a:solidFill>
                <a:latin typeface="Gabriola"/>
              </a:rPr>
              <a:t>” prowadzony przez</a:t>
            </a:r>
            <a:r>
              <a:rPr lang="pl-PL" sz="2000" i="1">
                <a:solidFill>
                  <a:srgbClr val="D3FF24"/>
                </a:solidFill>
                <a:latin typeface="Gabriola"/>
              </a:rPr>
              <a:t> p. Beatę Miler - </a:t>
            </a:r>
            <a:r>
              <a:rPr lang="pl-PL" sz="2000" i="1" err="1">
                <a:solidFill>
                  <a:srgbClr val="D3FF24"/>
                </a:solidFill>
                <a:latin typeface="Gabriola"/>
              </a:rPr>
              <a:t>Kornicką</a:t>
            </a:r>
            <a:r>
              <a:rPr lang="pl-PL" sz="2000" i="1">
                <a:solidFill>
                  <a:srgbClr val="61EDD1"/>
                </a:solidFill>
                <a:latin typeface="Gabriola"/>
              </a:rPr>
              <a:t> </a:t>
            </a:r>
            <a:r>
              <a:rPr lang="pl-PL" sz="2000">
                <a:solidFill>
                  <a:srgbClr val="61EDD1"/>
                </a:solidFill>
                <a:latin typeface="Gabriola"/>
              </a:rPr>
              <a:t> </a:t>
            </a:r>
            <a:endParaRPr lang="pl-PL" sz="2000"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</a:rPr>
              <a:t>Grupa akrobatyki artystycznej „</a:t>
            </a:r>
            <a:r>
              <a:rPr lang="pl-PL" sz="2000" b="1" i="1" err="1">
                <a:solidFill>
                  <a:srgbClr val="20FC03"/>
                </a:solidFill>
                <a:latin typeface="Gabriola"/>
              </a:rPr>
              <a:t>Reeplay</a:t>
            </a:r>
            <a:r>
              <a:rPr lang="pl-PL" sz="2000" i="1">
                <a:solidFill>
                  <a:srgbClr val="61EDD1"/>
                </a:solidFill>
                <a:latin typeface="Gabriola"/>
              </a:rPr>
              <a:t>”, </a:t>
            </a:r>
            <a:r>
              <a:rPr lang="pl-PL" sz="2000">
                <a:solidFill>
                  <a:srgbClr val="61EDD1"/>
                </a:solidFill>
                <a:latin typeface="Gabriola"/>
              </a:rPr>
              <a:t>która ćwiczyła pod okiem </a:t>
            </a:r>
            <a:r>
              <a:rPr lang="pl-PL" sz="2000">
                <a:solidFill>
                  <a:srgbClr val="D3FF24"/>
                </a:solidFill>
                <a:latin typeface="Gabriola"/>
              </a:rPr>
              <a:t>p. Renaty Rychlińskiej.</a:t>
            </a:r>
            <a:endParaRPr lang="pl-PL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endParaRPr lang="pl-PL" sz="2000" i="1">
              <a:solidFill>
                <a:srgbClr val="D3FF24"/>
              </a:solidFill>
              <a:latin typeface="Gabriol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endParaRPr lang="pl-PL" sz="2000" i="1">
              <a:solidFill>
                <a:srgbClr val="D3FF24"/>
              </a:solidFill>
              <a:latin typeface="Gabriol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,Sans-Serif"/>
              <a:buChar char="Ø"/>
            </a:pPr>
            <a:endParaRPr lang="pl-PL" sz="2000">
              <a:solidFill>
                <a:srgbClr val="61EDD1"/>
              </a:solidFill>
              <a:latin typeface="Gabriola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224A3E8-8CE4-4241-AFEC-B3BD9F866AAE}"/>
              </a:ext>
            </a:extLst>
          </p:cNvPr>
          <p:cNvSpPr txBox="1"/>
          <p:nvPr/>
        </p:nvSpPr>
        <p:spPr>
          <a:xfrm>
            <a:off x="6199876" y="2044820"/>
            <a:ext cx="5848708" cy="24416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Ponadto powstały: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spcBef>
                <a:spcPts val="1000"/>
              </a:spcBef>
              <a:buFont typeface="Wingdings,Sans-Serif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Profilowane klasy (sportowa i muzyczna) 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Koła zainteresowań – koło dziennikarskie prowadzone przez </a:t>
            </a:r>
            <a:r>
              <a:rPr lang="pl-PL" sz="2000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p. Beatę Wawrzeńczyk</a:t>
            </a: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, które do dzisiaj wydaje gazetkę „</a:t>
            </a:r>
            <a:r>
              <a:rPr lang="pl-PL" sz="2000" b="1" i="1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Zlepek</a:t>
            </a:r>
            <a:r>
              <a:rPr lang="pl-PL" sz="2000" i="1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”</a:t>
            </a:r>
            <a:endParaRPr lang="pl-PL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Ø"/>
            </a:pP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Koło teatralne „</a:t>
            </a:r>
            <a:r>
              <a:rPr lang="pl-PL" sz="2000" b="1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Czwórka</a:t>
            </a: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”, którym</a:t>
            </a:r>
            <a:r>
              <a:rPr lang="pl-PL" sz="2000" b="1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 </a:t>
            </a:r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opiekuje się</a:t>
            </a:r>
            <a:endParaRPr lang="en-US" sz="2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r>
              <a:rPr lang="pl-PL" sz="2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    </a:t>
            </a:r>
            <a:r>
              <a:rPr lang="pl-PL" sz="2000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p. Barbara Słotwińska.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/>
              <a:buChar char="Ø"/>
            </a:pPr>
            <a:endParaRPr lang="pl-PL" sz="2000">
              <a:solidFill>
                <a:srgbClr val="D3FF24"/>
              </a:solidFill>
              <a:latin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74493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C93A3BB-6154-486E-A959-14BE8EEA6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-29288" y="117241"/>
            <a:ext cx="12191979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5D5D163-2D54-4565-8341-9A1BD90F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63" y="6500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7200" b="1">
                <a:solidFill>
                  <a:srgbClr val="7A8DE6"/>
                </a:solidFill>
                <a:latin typeface="Gabriola"/>
                <a:ea typeface="+mj-lt"/>
                <a:cs typeface="+mj-lt"/>
              </a:rPr>
              <a:t>''Czwórka'' szkoła z tradycją</a:t>
            </a:r>
            <a:endParaRPr lang="pl-PL" sz="7200" b="1">
              <a:latin typeface="Gabriola"/>
              <a:ea typeface="+mj-lt"/>
              <a:cs typeface="+mj-lt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BB0987-27C2-481F-B42B-29A21582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660" y="1237503"/>
            <a:ext cx="11824446" cy="4616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80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 </a:t>
            </a:r>
            <a:r>
              <a:rPr lang="pl-PL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Od początku istnienia szkoła wypracowała swoje tradycje i ceremoniały. </a:t>
            </a:r>
            <a:br>
              <a:rPr lang="pl-PL">
                <a:latin typeface="Gabriola"/>
                <a:ea typeface="+mn-lt"/>
                <a:cs typeface="+mn-lt"/>
              </a:rPr>
            </a:br>
            <a:r>
              <a:rPr lang="pl-PL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Niektóre z nich są kultywowane do dziś. Należą do nich: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pl-PL" sz="1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0" indent="0">
              <a:buNone/>
            </a:pPr>
            <a:endParaRPr lang="pl-PL" sz="10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 marL="0" indent="0" algn="ctr">
              <a:buNone/>
            </a:pPr>
            <a:endParaRPr lang="pl-PL" sz="1000">
              <a:solidFill>
                <a:srgbClr val="FFFFFF"/>
              </a:solidFill>
              <a:latin typeface="Gabriola"/>
              <a:ea typeface="+mn-lt"/>
              <a:cs typeface="+mn-lt"/>
            </a:endParaRPr>
          </a:p>
          <a:p>
            <a:pPr marL="0" indent="0" algn="ctr">
              <a:buNone/>
            </a:pPr>
            <a:br>
              <a:rPr lang="pl-PL">
                <a:solidFill>
                  <a:srgbClr val="20FC03"/>
                </a:solidFill>
                <a:latin typeface="Gabriola"/>
                <a:ea typeface="+mn-lt"/>
                <a:cs typeface="+mn-lt"/>
              </a:rPr>
            </a:br>
            <a:endParaRPr lang="en-US" sz="700">
              <a:solidFill>
                <a:srgbClr val="20FC03"/>
              </a:solidFill>
              <a:latin typeface="Gabriola"/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1E9E4E-C3A0-4BE8-8F49-13000AC1F46A}"/>
              </a:ext>
            </a:extLst>
          </p:cNvPr>
          <p:cNvSpPr txBox="1"/>
          <p:nvPr/>
        </p:nvSpPr>
        <p:spPr>
          <a:xfrm>
            <a:off x="8238565" y="3218330"/>
            <a:ext cx="3657600" cy="32644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Święto Edukacji Narodowej</a:t>
            </a:r>
            <a:endParaRPr lang="en-US" sz="2400">
              <a:solidFill>
                <a:srgbClr val="20FC03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Obchody Święta Niepodległosći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Dzień Patrona Szkoły</a:t>
            </a:r>
            <a:endParaRPr lang="en-US" sz="2400">
              <a:solidFill>
                <a:srgbClr val="20FC03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Pasowanie pierwszoklasistów na ucznia</a:t>
            </a:r>
            <a:endParaRPr lang="en-US" sz="2400">
              <a:solidFill>
                <a:srgbClr val="20FC03"/>
              </a:solidFill>
              <a:latin typeface="Gabriola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Konkursy m. in. ortograficzny, j. angielskiego, j.niemieckiego, matematyczny</a:t>
            </a:r>
            <a:endParaRPr lang="pl-PL" sz="2400">
              <a:solidFill>
                <a:srgbClr val="20FC03"/>
              </a:solidFill>
              <a:latin typeface="Gabriola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164AB40-FCD4-42A8-8221-94F0D59CA65C}"/>
              </a:ext>
            </a:extLst>
          </p:cNvPr>
          <p:cNvSpPr txBox="1"/>
          <p:nvPr/>
        </p:nvSpPr>
        <p:spPr>
          <a:xfrm>
            <a:off x="546286" y="3074333"/>
            <a:ext cx="48319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681EDBA-82AE-4A01-9E28-02F23399A951}"/>
              </a:ext>
            </a:extLst>
          </p:cNvPr>
          <p:cNvSpPr txBox="1"/>
          <p:nvPr/>
        </p:nvSpPr>
        <p:spPr>
          <a:xfrm>
            <a:off x="836246" y="3073400"/>
            <a:ext cx="4521199" cy="30972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</a:rPr>
              <a:t>Obchody pierwszego dnia wiosny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</a:rPr>
              <a:t>Dzieci Rodzicom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</a:rPr>
              <a:t>Rodzinny Turniej Sportowy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</a:rPr>
              <a:t>Przekazanie Sztandaru Szkoły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</a:rPr>
              <a:t>Zabawy karnawałowe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pl-PL" sz="2400">
                <a:solidFill>
                  <a:srgbClr val="20FC03"/>
                </a:solidFill>
                <a:latin typeface="Gabriola"/>
              </a:rPr>
              <a:t>Festyn Popołudnie z Czwórką</a:t>
            </a:r>
            <a:endParaRPr lang="pl-PL" sz="2400">
              <a:ea typeface="+mn-lt"/>
              <a:cs typeface="+mn-lt"/>
            </a:endParaRPr>
          </a:p>
          <a:p>
            <a:pPr algn="l"/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72056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F495EE2-1763-4007-A364-4DF094CCF4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59827" y="74351"/>
            <a:ext cx="12299440" cy="6857990"/>
          </a:xfrm>
          <a:prstGeom prst="rect">
            <a:avLst/>
          </a:prstGeom>
          <a:ln w="127000" cap="rnd">
            <a:solidFill>
              <a:srgbClr val="61EDD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896814C-C0F4-40DD-83C7-C5446E87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102" y="5231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err="1">
                <a:solidFill>
                  <a:srgbClr val="7A8DE6"/>
                </a:solidFill>
                <a:latin typeface="Gabriola"/>
              </a:rPr>
              <a:t>Kolejny</a:t>
            </a:r>
            <a:r>
              <a:rPr lang="en-US" sz="7200">
                <a:solidFill>
                  <a:srgbClr val="7A8DE6"/>
                </a:solidFill>
                <a:latin typeface="Gabriola"/>
              </a:rPr>
              <a:t> </a:t>
            </a:r>
            <a:r>
              <a:rPr lang="en-US" sz="7200" err="1">
                <a:solidFill>
                  <a:srgbClr val="7A8DE6"/>
                </a:solidFill>
                <a:latin typeface="Gabriola"/>
              </a:rPr>
              <a:t>przystanek</a:t>
            </a:r>
            <a:r>
              <a:rPr lang="en-US" sz="7200">
                <a:solidFill>
                  <a:srgbClr val="7A8DE6"/>
                </a:solidFill>
                <a:latin typeface="Gabriola"/>
              </a:rPr>
              <a:t>...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42C912-5E70-49D1-82C0-4E9C92CC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517" y="1892934"/>
            <a:ext cx="5757746" cy="307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1 września 2006 r. funkcję dyrektora szkoły objęła nauczycielka geografii i przyrody  </a:t>
            </a:r>
            <a:endParaRPr lang="en-US">
              <a:solidFill>
                <a:srgbClr val="D3FF24"/>
              </a:solidFill>
              <a:latin typeface="Gabriola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p. </a:t>
            </a:r>
            <a:r>
              <a:rPr lang="pl-PL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Elżbieta Borysewicz</a:t>
            </a:r>
            <a:r>
              <a:rPr lang="pl-PL">
                <a:solidFill>
                  <a:srgbClr val="20FC03"/>
                </a:solidFill>
                <a:latin typeface="Gabriola"/>
                <a:ea typeface="+mn-lt"/>
                <a:cs typeface="+mn-lt"/>
              </a:rPr>
              <a:t>, a stanowisko wicedyrektora p. </a:t>
            </a:r>
            <a:r>
              <a:rPr lang="pl-PL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Beata Miler – </a:t>
            </a:r>
            <a:r>
              <a:rPr lang="pl-PL" err="1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Kornicka</a:t>
            </a:r>
            <a:r>
              <a:rPr lang="pl-PL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.</a:t>
            </a:r>
            <a:endParaRPr lang="en-US">
              <a:solidFill>
                <a:srgbClr val="D3FF24"/>
              </a:solidFill>
              <a:latin typeface="Gabriola"/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BFF635-9E34-4D72-A899-4B0E82BEE23D}"/>
              </a:ext>
            </a:extLst>
          </p:cNvPr>
          <p:cNvSpPr txBox="1"/>
          <p:nvPr/>
        </p:nvSpPr>
        <p:spPr>
          <a:xfrm>
            <a:off x="6564350" y="2066693"/>
            <a:ext cx="5642517" cy="186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pl-PL" sz="32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A po dziesięciu latach tj.</a:t>
            </a:r>
            <a:endParaRPr lang="en-US" sz="3200">
              <a:solidFill>
                <a:srgbClr val="61EDD1"/>
              </a:solidFill>
              <a:latin typeface="Gabriola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sz="32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 1 września 2016 r. nowym dyrektorem szkoły została p. </a:t>
            </a:r>
            <a:r>
              <a:rPr lang="pl-PL" sz="3200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Beata Miler – </a:t>
            </a:r>
            <a:r>
              <a:rPr lang="pl-PL" sz="3200" err="1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Kornicka</a:t>
            </a:r>
            <a:r>
              <a:rPr lang="pl-PL" sz="32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, a wicedyrektorem p. </a:t>
            </a:r>
            <a:r>
              <a:rPr lang="pl-PL" sz="3200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Anna </a:t>
            </a:r>
            <a:r>
              <a:rPr lang="pl-PL" sz="3200" err="1">
                <a:solidFill>
                  <a:srgbClr val="D3FF24"/>
                </a:solidFill>
                <a:latin typeface="Gabriola"/>
                <a:ea typeface="+mn-lt"/>
                <a:cs typeface="+mn-lt"/>
              </a:rPr>
              <a:t>Denisiak</a:t>
            </a:r>
            <a:r>
              <a:rPr lang="pl-PL" sz="3200">
                <a:solidFill>
                  <a:srgbClr val="61EDD1"/>
                </a:solidFill>
                <a:latin typeface="Gabriola"/>
                <a:ea typeface="+mn-lt"/>
                <a:cs typeface="+mn-lt"/>
              </a:rPr>
              <a:t>.</a:t>
            </a:r>
            <a:endParaRPr lang="pl-PL" sz="3200">
              <a:solidFill>
                <a:srgbClr val="61EDD1"/>
              </a:solidFill>
              <a:latin typeface="Gabriola"/>
            </a:endParaRPr>
          </a:p>
        </p:txBody>
      </p:sp>
      <p:pic>
        <p:nvPicPr>
          <p:cNvPr id="7" name="Obraz 7" descr="Obraz zawierający podłoże, osoba, stojące&#10;&#10;Opis wygenerowany automatycznie">
            <a:extLst>
              <a:ext uri="{FF2B5EF4-FFF2-40B4-BE49-F238E27FC236}">
                <a16:creationId xmlns:a16="http://schemas.microsoft.com/office/drawing/2014/main" id="{40557E60-60FC-40C5-991C-7F092D03A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8" y="4075479"/>
            <a:ext cx="2403720" cy="256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8" descr="Obraz zawierający tekst, książka, siedzi, wewnątrz&#10;&#10;Opis wygenerowany automatycznie">
            <a:extLst>
              <a:ext uri="{FF2B5EF4-FFF2-40B4-BE49-F238E27FC236}">
                <a16:creationId xmlns:a16="http://schemas.microsoft.com/office/drawing/2014/main" id="{42E45FC3-7109-431E-8A51-C0E08B4B2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588" y="4038600"/>
            <a:ext cx="260032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884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Panoramiczny</PresentationFormat>
  <Paragraphs>53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Arial</vt:lpstr>
      <vt:lpstr>Arial Nova Cond</vt:lpstr>
      <vt:lpstr>Arial,Sans-Serif</vt:lpstr>
      <vt:lpstr>Gabriola</vt:lpstr>
      <vt:lpstr>Modern Love</vt:lpstr>
      <vt:lpstr>Segoe Script</vt:lpstr>
      <vt:lpstr>The Hand</vt:lpstr>
      <vt:lpstr>Vladimir Script</vt:lpstr>
      <vt:lpstr>Wingdings</vt:lpstr>
      <vt:lpstr>Wingdings,Sans-Serif</vt:lpstr>
      <vt:lpstr>SketchyVTI</vt:lpstr>
      <vt:lpstr>Wehikuł czasu</vt:lpstr>
      <vt:lpstr>   Powrót do przeszłości...</vt:lpstr>
      <vt:lpstr> Przenosimy  się do 1986 roku...</vt:lpstr>
      <vt:lpstr> </vt:lpstr>
      <vt:lpstr>1 września 1987 – Wojewódzka Inauguracja Roku Szkolnego </vt:lpstr>
      <vt:lpstr>Prezentacja programu PowerPoint</vt:lpstr>
      <vt:lpstr>Prezentacja programu PowerPoint</vt:lpstr>
      <vt:lpstr>''Czwórka'' szkoła z tradycją</vt:lpstr>
      <vt:lpstr>Kolejny przystanek...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Aneta</dc:creator>
  <cp:lastModifiedBy>Aneta Czapska</cp:lastModifiedBy>
  <cp:revision>1</cp:revision>
  <dcterms:created xsi:type="dcterms:W3CDTF">2021-03-17T17:36:50Z</dcterms:created>
  <dcterms:modified xsi:type="dcterms:W3CDTF">2021-05-03T14:59:43Z</dcterms:modified>
</cp:coreProperties>
</file>