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58" r:id="rId5"/>
    <p:sldId id="259" r:id="rId6"/>
    <p:sldId id="261" r:id="rId7"/>
    <p:sldId id="262" r:id="rId8"/>
    <p:sldId id="264" r:id="rId9"/>
    <p:sldId id="260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864FB3-1B4E-4F1D-857A-7950B0E76639}" v="7" dt="2021-03-16T19:14:05.889"/>
    <p1510:client id="{A6E45EA2-7B35-4420-BF6E-7ACD65ECD06A}" v="10" dt="2021-03-16T19:15:26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6T14:44:51.7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5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69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20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78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1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86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1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497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7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5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B7B48-CEFF-4373-9F65-F373237CA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l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0000" dirty="0">
                <a:solidFill>
                  <a:schemeClr val="bg1"/>
                </a:solidFill>
                <a:cs typeface="Calibri Light"/>
              </a:rPr>
              <a:t>Projekt </a:t>
            </a:r>
            <a:r>
              <a:rPr lang="pl-PL" sz="10000">
                <a:solidFill>
                  <a:schemeClr val="bg1"/>
                </a:solidFill>
                <a:cs typeface="Calibri Light"/>
              </a:rPr>
              <a:t>Wehikuł czasu</a:t>
            </a:r>
            <a:endParaRPr lang="pl-PL" sz="10000">
              <a:solidFill>
                <a:schemeClr val="bg1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pl-PL" sz="3200" dirty="0">
                <a:solidFill>
                  <a:schemeClr val="bg1"/>
                </a:solidFill>
                <a:latin typeface="Century Gothic"/>
                <a:cs typeface="Calibri"/>
              </a:rPr>
              <a:t>Historia Szkoły Podstawowej nr 4 w Chojnowie</a:t>
            </a:r>
            <a:br>
              <a:rPr lang="pl-PL" sz="3200" dirty="0">
                <a:latin typeface="Century Gothic"/>
                <a:cs typeface="Calibri"/>
              </a:rPr>
            </a:br>
            <a:r>
              <a:rPr lang="pl-PL" sz="3200" dirty="0">
                <a:solidFill>
                  <a:schemeClr val="bg1"/>
                </a:solidFill>
                <a:latin typeface="Century Gothic"/>
                <a:cs typeface="Calibri"/>
              </a:rPr>
              <a:t>Przygotowała: klasa 5C grupa 5</a:t>
            </a:r>
            <a:br>
              <a:rPr lang="pl-PL" sz="3200" dirty="0">
                <a:latin typeface="Century Gothic"/>
                <a:cs typeface="Calibri"/>
              </a:rPr>
            </a:b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9E27FFB-22EB-4AD3-9282-9F067B5F491F}"/>
              </a:ext>
            </a:extLst>
          </p:cNvPr>
          <p:cNvSpPr txBox="1"/>
          <p:nvPr/>
        </p:nvSpPr>
        <p:spPr>
          <a:xfrm>
            <a:off x="189571" y="459059"/>
            <a:ext cx="1134822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  <a:cs typeface="Arial"/>
              </a:rPr>
              <a:t>,</a:t>
            </a:r>
            <a:r>
              <a:rPr lang="en-US" b="1" dirty="0" err="1">
                <a:latin typeface="Century Gothic"/>
                <a:cs typeface="Arial"/>
              </a:rPr>
              <a:t>Bibliografia</a:t>
            </a:r>
            <a:r>
              <a:rPr lang="en-US" b="1" dirty="0">
                <a:latin typeface="Century Gothic"/>
                <a:cs typeface="Arial"/>
              </a:rPr>
              <a:t>''</a:t>
            </a:r>
            <a:endParaRPr lang="en-US" b="1">
              <a:latin typeface="Century Gothic"/>
              <a:cs typeface="Arial"/>
            </a:endParaRPr>
          </a:p>
          <a:p>
            <a:r>
              <a:rPr lang="en-US" b="1" err="1">
                <a:latin typeface="Century Gothic"/>
                <a:cs typeface="Arial"/>
              </a:rPr>
              <a:t>Informacje</a:t>
            </a:r>
            <a:r>
              <a:rPr lang="en-US" b="1" dirty="0">
                <a:latin typeface="Century Gothic"/>
                <a:cs typeface="Arial"/>
              </a:rPr>
              <a:t> o </a:t>
            </a:r>
            <a:r>
              <a:rPr lang="en-US" b="1" err="1">
                <a:latin typeface="Century Gothic"/>
                <a:cs typeface="Arial"/>
              </a:rPr>
              <a:t>Andrzeju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err="1">
                <a:latin typeface="Century Gothic"/>
                <a:cs typeface="Arial"/>
              </a:rPr>
              <a:t>Przybyszu</a:t>
            </a:r>
            <a:r>
              <a:rPr lang="en-US" b="1" dirty="0">
                <a:latin typeface="Century Gothic"/>
                <a:cs typeface="Arial"/>
              </a:rPr>
              <a:t> - </a:t>
            </a:r>
            <a:r>
              <a:rPr lang="en-US" b="1" err="1">
                <a:latin typeface="Century Gothic"/>
                <a:cs typeface="Arial"/>
              </a:rPr>
              <a:t>strona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err="1">
                <a:latin typeface="Century Gothic"/>
                <a:cs typeface="Arial"/>
              </a:rPr>
              <a:t>internetowa</a:t>
            </a:r>
            <a:r>
              <a:rPr lang="en-US" b="1" dirty="0">
                <a:latin typeface="Century Gothic"/>
                <a:cs typeface="Arial"/>
              </a:rPr>
              <a:t> sp4</a:t>
            </a:r>
            <a:endParaRPr lang="en-US" b="1">
              <a:latin typeface="Century Gothic"/>
              <a:cs typeface="Arial"/>
            </a:endParaRPr>
          </a:p>
          <a:p>
            <a:r>
              <a:rPr lang="en-US" b="1" dirty="0">
                <a:latin typeface="Century Gothic"/>
                <a:cs typeface="Arial"/>
              </a:rPr>
              <a:t> </a:t>
            </a:r>
            <a:r>
              <a:rPr lang="en-US" b="1" err="1">
                <a:latin typeface="Century Gothic"/>
                <a:cs typeface="Arial"/>
              </a:rPr>
              <a:t>Informacje</a:t>
            </a:r>
            <a:r>
              <a:rPr lang="en-US" b="1" dirty="0">
                <a:latin typeface="Century Gothic"/>
                <a:cs typeface="Arial"/>
              </a:rPr>
              <a:t> o </a:t>
            </a:r>
            <a:r>
              <a:rPr lang="en-US" b="1" err="1">
                <a:latin typeface="Century Gothic"/>
                <a:cs typeface="Arial"/>
              </a:rPr>
              <a:t>Januszu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err="1">
                <a:latin typeface="Century Gothic"/>
                <a:cs typeface="Arial"/>
              </a:rPr>
              <a:t>Korczaku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err="1">
                <a:latin typeface="Century Gothic"/>
                <a:cs typeface="Arial"/>
              </a:rPr>
              <a:t>Wikipedii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err="1">
                <a:latin typeface="Century Gothic"/>
                <a:cs typeface="Arial"/>
              </a:rPr>
              <a:t>wolnej</a:t>
            </a:r>
            <a:r>
              <a:rPr lang="en-US" b="1" dirty="0">
                <a:latin typeface="Century Gothic"/>
                <a:cs typeface="Arial"/>
              </a:rPr>
              <a:t> </a:t>
            </a:r>
            <a:r>
              <a:rPr lang="en-US" b="1" err="1">
                <a:latin typeface="Century Gothic"/>
                <a:cs typeface="Arial"/>
              </a:rPr>
              <a:t>encyklopedii</a:t>
            </a:r>
            <a:r>
              <a:rPr lang="en-US" b="1" dirty="0">
                <a:latin typeface="Century Gothic"/>
                <a:cs typeface="Arial"/>
              </a:rPr>
              <a:t>.</a:t>
            </a:r>
            <a:endParaRPr lang="en-US" b="1">
              <a:latin typeface="Century Gothic"/>
              <a:cs typeface="Arial"/>
            </a:endParaRPr>
          </a:p>
          <a:p>
            <a:r>
              <a:rPr lang="en-US" b="1" err="1">
                <a:latin typeface="Century Gothic"/>
                <a:cs typeface="Arial"/>
              </a:rPr>
              <a:t>Zdjęcia</a:t>
            </a:r>
            <a:r>
              <a:rPr lang="en-US" b="1" dirty="0">
                <a:latin typeface="Century Gothic"/>
                <a:cs typeface="Arial"/>
              </a:rPr>
              <a:t> </a:t>
            </a:r>
            <a:r>
              <a:rPr lang="en-US" b="1" err="1">
                <a:latin typeface="Century Gothic"/>
                <a:cs typeface="Arial"/>
              </a:rPr>
              <a:t>skopiowane</a:t>
            </a:r>
            <a:r>
              <a:rPr lang="en-US" b="1" dirty="0">
                <a:latin typeface="Century Gothic"/>
                <a:cs typeface="Arial"/>
              </a:rPr>
              <a:t> z </a:t>
            </a:r>
            <a:r>
              <a:rPr lang="en-US" b="1" err="1">
                <a:latin typeface="Century Gothic"/>
                <a:cs typeface="Arial"/>
              </a:rPr>
              <a:t>internetu</a:t>
            </a:r>
            <a:endParaRPr lang="en-US" b="1">
              <a:latin typeface="Century Gothic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01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znak, zewnętrzne&#10;&#10;Opis wygenerowany automatycznie">
            <a:extLst>
              <a:ext uri="{FF2B5EF4-FFF2-40B4-BE49-F238E27FC236}">
                <a16:creationId xmlns:a16="http://schemas.microsoft.com/office/drawing/2014/main" id="{A19E4788-8007-4F2F-9D86-B8C7F3501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77" y="-52327"/>
            <a:ext cx="12231028" cy="697025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FA19274-02C6-4B19-8AF2-D737CC9D7ED0}"/>
              </a:ext>
            </a:extLst>
          </p:cNvPr>
          <p:cNvSpPr txBox="1"/>
          <p:nvPr/>
        </p:nvSpPr>
        <p:spPr>
          <a:xfrm rot="9780000" flipV="1">
            <a:off x="652726" y="975092"/>
            <a:ext cx="696883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Century Gothic"/>
                <a:ea typeface="+mn-lt"/>
                <a:cs typeface="+mn-lt"/>
              </a:rPr>
              <a:t>Szkoła podstawowa nr. 4 w Chojnowie powstała 17 lutego 1986 roku. Pierwszym dyrektorem szkoły był Andrzej Przybysz. Wtedy do szkoły zaczęło chodzić 595 uczniów. W tamtej chwili było w szkole 41 nauczycieli.1 lutego 1986 r. odbyła się rada pedagogiczna po raz pierwszy. 1 września 1987 r. odbyła się Wojewódzka Inauguracja roku szkolnego 1987 / 1988. 17 lutego 1991 r. minęło już 5 lat działalności szkoły , w tym dniu także szkoła dostała im. Janusza Korczaka od tamtej chwili cała nazwa szkoły brzmi ,,Szkoła podstawowa nr. 4 w Chojnowie im. Janusza Korczaka.1 września 2006 r. stanowisko dyrektora przejęła Elżbieta Borysewicz. Do roku 2008 w szkole była już biblioteka, kuchnia, stołówka, gabinety lekarskie, trzy sale komputerowe i świetlica.</a:t>
            </a:r>
            <a:endParaRPr lang="pl-PL" b="1" dirty="0">
              <a:solidFill>
                <a:schemeClr val="bg1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193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34D69"/>
          </a:solidFill>
          <a:ln w="38100" cap="rnd">
            <a:solidFill>
              <a:srgbClr val="C34D6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3BAC18D-F85E-4D0F-BA3E-FBB89E7ADA5F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latin typeface="Century Gothic"/>
              </a:rPr>
              <a:t>Pan </a:t>
            </a:r>
            <a:r>
              <a:rPr lang="en-US" b="1" dirty="0">
                <a:latin typeface="Century Gothic"/>
              </a:rPr>
              <a:t>Andrzej </a:t>
            </a:r>
            <a:r>
              <a:rPr lang="en-US" b="1" dirty="0" err="1">
                <a:latin typeface="Century Gothic"/>
              </a:rPr>
              <a:t>Przybysz</a:t>
            </a:r>
            <a:r>
              <a:rPr lang="pl-PL" b="1" dirty="0">
                <a:latin typeface="Century Gothic"/>
              </a:rPr>
              <a:t> został mianowany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pierwszym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dyrektorem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szkoły</a:t>
            </a:r>
            <a:r>
              <a:rPr lang="en-US" b="1" dirty="0">
                <a:latin typeface="Century Gothic"/>
              </a:rPr>
              <a:t>. O to </a:t>
            </a:r>
            <a:r>
              <a:rPr lang="en-US" b="1" dirty="0" err="1">
                <a:latin typeface="Century Gothic"/>
              </a:rPr>
              <a:t>wyróżnienie</a:t>
            </a:r>
            <a:r>
              <a:rPr lang="en-US" b="1" dirty="0">
                <a:latin typeface="Century Gothic"/>
              </a:rPr>
              <a:t> </a:t>
            </a:r>
            <a:r>
              <a:rPr lang="pl-PL" b="1" dirty="0">
                <a:latin typeface="Century Gothic"/>
              </a:rPr>
              <a:t>spotkało</a:t>
            </a:r>
            <a:r>
              <a:rPr lang="en-US" b="1" dirty="0">
                <a:latin typeface="Century Gothic"/>
              </a:rPr>
              <a:t> go w 1985 r</a:t>
            </a:r>
            <a:r>
              <a:rPr lang="pl-PL" b="1" dirty="0">
                <a:latin typeface="Century Gothic"/>
              </a:rPr>
              <a:t>oku. Jego głównym pragnieniem było zapewnienie uczniom do</a:t>
            </a:r>
            <a:r>
              <a:rPr lang="en-US" b="1" dirty="0" err="1">
                <a:latin typeface="Century Gothic"/>
              </a:rPr>
              <a:t>godn</a:t>
            </a:r>
            <a:r>
              <a:rPr lang="pl-PL" b="1" dirty="0" err="1">
                <a:latin typeface="Century Gothic"/>
              </a:rPr>
              <a:t>ych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warun</a:t>
            </a:r>
            <a:r>
              <a:rPr lang="pl-PL" b="1" dirty="0" err="1">
                <a:latin typeface="Century Gothic"/>
              </a:rPr>
              <a:t>ków</a:t>
            </a:r>
            <a:r>
              <a:rPr lang="en-US" b="1" dirty="0">
                <a:latin typeface="Century Gothic"/>
              </a:rPr>
              <a:t> do </a:t>
            </a:r>
            <a:r>
              <a:rPr lang="en-US" b="1" dirty="0" err="1">
                <a:latin typeface="Century Gothic"/>
              </a:rPr>
              <a:t>nauki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i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samorealizacji</a:t>
            </a:r>
            <a:r>
              <a:rPr lang="en-US" b="1" dirty="0">
                <a:latin typeface="Century Gothic"/>
              </a:rPr>
              <a:t>. Jak </a:t>
            </a:r>
            <a:r>
              <a:rPr lang="en-US" b="1" dirty="0" err="1">
                <a:latin typeface="Century Gothic"/>
              </a:rPr>
              <a:t>najszybciej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przystąpił</a:t>
            </a:r>
            <a:r>
              <a:rPr lang="en-US" b="1" dirty="0">
                <a:latin typeface="Century Gothic"/>
              </a:rPr>
              <a:t> do </a:t>
            </a:r>
            <a:r>
              <a:rPr lang="en-US" b="1" dirty="0" err="1">
                <a:latin typeface="Century Gothic"/>
              </a:rPr>
              <a:t>gromadzenia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sprzętu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i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pomocy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naukowej</a:t>
            </a:r>
            <a:r>
              <a:rPr lang="en-US" b="1" dirty="0">
                <a:latin typeface="Century Gothic"/>
              </a:rPr>
              <a:t>. </a:t>
            </a:r>
            <a:r>
              <a:rPr lang="en-US" b="1" dirty="0" err="1">
                <a:latin typeface="Century Gothic"/>
              </a:rPr>
              <a:t>Rodziców</a:t>
            </a:r>
            <a:r>
              <a:rPr lang="pl-PL" b="1" dirty="0">
                <a:latin typeface="Century Gothic"/>
              </a:rPr>
              <a:t> wytrwale</a:t>
            </a:r>
            <a:r>
              <a:rPr lang="en-US" b="1" dirty="0">
                <a:latin typeface="Century Gothic"/>
              </a:rPr>
              <a:t> </a:t>
            </a:r>
            <a:r>
              <a:rPr lang="pl-PL" b="1" dirty="0" err="1">
                <a:latin typeface="Century Gothic"/>
              </a:rPr>
              <a:t>zachęc</a:t>
            </a:r>
            <a:r>
              <a:rPr lang="en-US" b="1" dirty="0" err="1">
                <a:latin typeface="Century Gothic"/>
              </a:rPr>
              <a:t>ał</a:t>
            </a:r>
            <a:r>
              <a:rPr lang="en-US" b="1" dirty="0">
                <a:latin typeface="Century Gothic"/>
              </a:rPr>
              <a:t> do</a:t>
            </a:r>
            <a:r>
              <a:rPr lang="pl-PL" b="1" dirty="0">
                <a:latin typeface="Century Gothic"/>
              </a:rPr>
              <a:t> porządkowania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pomieszczeń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klasowych</a:t>
            </a:r>
            <a:r>
              <a:rPr lang="en-US" b="1" dirty="0">
                <a:latin typeface="Century Gothic"/>
              </a:rPr>
              <a:t>.</a:t>
            </a:r>
          </a:p>
        </p:txBody>
      </p:sp>
      <p:pic>
        <p:nvPicPr>
          <p:cNvPr id="3" name="Obraz 3" descr="Obraz zawierający tekst, mężczyzna, kostium&#10;&#10;Opis wygenerowany automatycznie">
            <a:extLst>
              <a:ext uri="{FF2B5EF4-FFF2-40B4-BE49-F238E27FC236}">
                <a16:creationId xmlns:a16="http://schemas.microsoft.com/office/drawing/2014/main" id="{50285E7A-E05E-49B3-8352-98408005C7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" r="1224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401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>
            <a:extLst>
              <a:ext uri="{FF2B5EF4-FFF2-40B4-BE49-F238E27FC236}">
                <a16:creationId xmlns:a16="http://schemas.microsoft.com/office/drawing/2014/main" id="{69382000-B59F-4F80-9FFF-80D33931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5" y="-48491"/>
            <a:ext cx="12193731" cy="6903027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7918700-1F87-488F-886A-998B052A8B41}"/>
              </a:ext>
            </a:extLst>
          </p:cNvPr>
          <p:cNvSpPr txBox="1"/>
          <p:nvPr/>
        </p:nvSpPr>
        <p:spPr>
          <a:xfrm rot="20580000">
            <a:off x="1846068" y="479955"/>
            <a:ext cx="44403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Century Gothic"/>
                <a:cs typeface="Times New Roman"/>
              </a:rPr>
              <a:t>Na </a:t>
            </a:r>
            <a:r>
              <a:rPr lang="en-US" b="1" dirty="0" err="1">
                <a:latin typeface="Century Gothic"/>
                <a:cs typeface="Times New Roman"/>
              </a:rPr>
              <a:t>czele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jako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dyrektor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nowej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szkoły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stał</a:t>
            </a:r>
            <a:r>
              <a:rPr lang="pl-PL" b="1" dirty="0">
                <a:latin typeface="Century Gothic"/>
                <a:cs typeface="Times New Roman"/>
              </a:rPr>
              <a:t> pan</a:t>
            </a:r>
            <a:r>
              <a:rPr lang="en-US" b="1" dirty="0">
                <a:latin typeface="Century Gothic"/>
                <a:cs typeface="Times New Roman"/>
              </a:rPr>
              <a:t> mgr. Andrzej Przybysz. </a:t>
            </a:r>
            <a:r>
              <a:rPr lang="en-US" b="1" dirty="0" err="1">
                <a:latin typeface="Century Gothic"/>
                <a:cs typeface="Times New Roman"/>
              </a:rPr>
              <a:t>Dyrektor</a:t>
            </a:r>
            <a:r>
              <a:rPr lang="en-US" b="1" dirty="0">
                <a:latin typeface="Century Gothic"/>
                <a:cs typeface="Times New Roman"/>
              </a:rPr>
              <a:t> z </a:t>
            </a:r>
            <a:r>
              <a:rPr lang="en-US" b="1" dirty="0" err="1">
                <a:latin typeface="Century Gothic"/>
                <a:cs typeface="Times New Roman"/>
              </a:rPr>
              <a:t>entuzjazmem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dążył</a:t>
            </a:r>
            <a:r>
              <a:rPr lang="en-US" b="1" dirty="0">
                <a:latin typeface="Century Gothic"/>
                <a:cs typeface="Times New Roman"/>
              </a:rPr>
              <a:t> do </a:t>
            </a:r>
            <a:r>
              <a:rPr lang="en-US" b="1" dirty="0" err="1">
                <a:latin typeface="Century Gothic"/>
                <a:cs typeface="Times New Roman"/>
              </a:rPr>
              <a:t>swego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celu</a:t>
            </a:r>
            <a:r>
              <a:rPr lang="en-US" b="1" dirty="0">
                <a:latin typeface="Century Gothic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0449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, mężczyzna, ściana, osoba&#10;&#10;Opis wygenerowany automatycznie">
            <a:extLst>
              <a:ext uri="{FF2B5EF4-FFF2-40B4-BE49-F238E27FC236}">
                <a16:creationId xmlns:a16="http://schemas.microsoft.com/office/drawing/2014/main" id="{7E5EFB46-7A43-4E1D-AD05-29FD4CD583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5" r="10517" b="3"/>
          <a:stretch/>
        </p:blipFill>
        <p:spPr>
          <a:xfrm>
            <a:off x="142706" y="65309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3EB27620-B0B1-4232-A055-99D347606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289514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34D69"/>
          </a:solidFill>
          <a:ln w="38100" cap="rnd">
            <a:solidFill>
              <a:srgbClr val="C34D6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8AAED05-CB73-47AA-90A5-CEAC4CFB4A38}"/>
              </a:ext>
            </a:extLst>
          </p:cNvPr>
          <p:cNvSpPr txBox="1"/>
          <p:nvPr/>
        </p:nvSpPr>
        <p:spPr>
          <a:xfrm>
            <a:off x="5027366" y="3164618"/>
            <a:ext cx="7112530" cy="369056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  <a:cs typeface="Times New Roman"/>
              </a:rPr>
              <a:t>1 </a:t>
            </a:r>
            <a:r>
              <a:rPr lang="en-US" dirty="0" err="1">
                <a:latin typeface="Century Gothic"/>
                <a:cs typeface="Times New Roman"/>
              </a:rPr>
              <a:t>września</a:t>
            </a:r>
            <a:r>
              <a:rPr lang="en-US" dirty="0">
                <a:latin typeface="Century Gothic"/>
                <a:cs typeface="Times New Roman"/>
              </a:rPr>
              <a:t> 1987r. w </a:t>
            </a:r>
            <a:r>
              <a:rPr lang="en-US" dirty="0" err="1">
                <a:latin typeface="Century Gothic"/>
                <a:cs typeface="Times New Roman"/>
              </a:rPr>
              <a:t>naszej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szkole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odbyła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się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Wojewódzka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Inauguracja</a:t>
            </a:r>
            <a:r>
              <a:rPr lang="en-US" dirty="0">
                <a:latin typeface="Century Gothic"/>
                <a:cs typeface="Times New Roman"/>
              </a:rPr>
              <a:t> Roku </a:t>
            </a:r>
            <a:r>
              <a:rPr lang="en-US" dirty="0" err="1">
                <a:latin typeface="Century Gothic"/>
                <a:cs typeface="Times New Roman"/>
              </a:rPr>
              <a:t>Szkolnego</a:t>
            </a:r>
            <a:r>
              <a:rPr lang="en-US" dirty="0">
                <a:latin typeface="Century Gothic"/>
                <a:cs typeface="Times New Roman"/>
              </a:rPr>
              <a:t> 1987/1988. </a:t>
            </a:r>
            <a:endParaRPr lang="pl-PL" dirty="0">
              <a:latin typeface="Century Gothic"/>
              <a:cs typeface="Times New Roman"/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Century Gothic"/>
                <a:cs typeface="Times New Roman"/>
              </a:rPr>
              <a:t>Kolejna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ważna</a:t>
            </a:r>
            <a:r>
              <a:rPr lang="en-US" dirty="0">
                <a:latin typeface="Century Gothic"/>
                <a:cs typeface="Times New Roman"/>
              </a:rPr>
              <a:t> data to 31 </a:t>
            </a:r>
            <a:r>
              <a:rPr lang="en-US" dirty="0" err="1">
                <a:latin typeface="Century Gothic"/>
                <a:cs typeface="Times New Roman"/>
              </a:rPr>
              <a:t>maj</a:t>
            </a:r>
            <a:r>
              <a:rPr lang="en-US" dirty="0">
                <a:latin typeface="Century Gothic"/>
                <a:cs typeface="Times New Roman"/>
              </a:rPr>
              <a:t> 1991 </a:t>
            </a:r>
            <a:r>
              <a:rPr lang="en-US" dirty="0" err="1">
                <a:latin typeface="Century Gothic"/>
                <a:cs typeface="Times New Roman"/>
              </a:rPr>
              <a:t>roku</a:t>
            </a:r>
            <a:r>
              <a:rPr lang="en-US" dirty="0">
                <a:latin typeface="Century Gothic"/>
                <a:cs typeface="Times New Roman"/>
              </a:rPr>
              <a:t>. </a:t>
            </a:r>
            <a:r>
              <a:rPr lang="en-US" dirty="0" err="1">
                <a:latin typeface="Century Gothic"/>
                <a:cs typeface="Times New Roman"/>
              </a:rPr>
              <a:t>Wtedy</a:t>
            </a:r>
            <a:r>
              <a:rPr lang="en-US" dirty="0">
                <a:latin typeface="Century Gothic"/>
                <a:cs typeface="Times New Roman"/>
              </a:rPr>
              <a:t> to </a:t>
            </a:r>
            <a:r>
              <a:rPr lang="en-US" dirty="0" err="1">
                <a:latin typeface="Century Gothic"/>
                <a:cs typeface="Times New Roman"/>
              </a:rPr>
              <a:t>nasza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szkoła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otrzymała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pełną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nazw</a:t>
            </a:r>
            <a:r>
              <a:rPr lang="pl-PL" dirty="0">
                <a:latin typeface="Century Gothic"/>
                <a:cs typeface="Times New Roman"/>
              </a:rPr>
              <a:t>ę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i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nowego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patrona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Janusza</a:t>
            </a:r>
            <a:r>
              <a:rPr lang="en-US" dirty="0">
                <a:latin typeface="Century Gothic"/>
                <a:cs typeface="Times New Roman"/>
              </a:rPr>
              <a:t> </a:t>
            </a:r>
            <a:r>
              <a:rPr lang="en-US" dirty="0" err="1">
                <a:latin typeface="Century Gothic"/>
                <a:cs typeface="Times New Roman"/>
              </a:rPr>
              <a:t>Korczaka</a:t>
            </a:r>
            <a:r>
              <a:rPr lang="en-US" dirty="0">
                <a:latin typeface="Century Gothic"/>
                <a:cs typeface="Times New Roman"/>
              </a:rPr>
              <a:t>.</a:t>
            </a:r>
            <a:endParaRPr lang="pl-PL" dirty="0">
              <a:latin typeface="Century Gothic"/>
              <a:cs typeface="Times New Roman"/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  <a:cs typeface="Times New Roman"/>
              </a:rPr>
              <a:t>W 1999 </a:t>
            </a:r>
            <a:r>
              <a:rPr lang="en-US" dirty="0" err="1">
                <a:latin typeface="Century Gothic"/>
                <a:cs typeface="Times New Roman"/>
              </a:rPr>
              <a:t>roku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zaczęto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wprowadzać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reformy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lecz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nasza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szkoła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już</a:t>
            </a:r>
            <a:r>
              <a:rPr lang="en-US" dirty="0">
                <a:latin typeface="Century Gothic"/>
                <a:cs typeface="Times New Roman"/>
              </a:rPr>
              <a:t> w 1996 </a:t>
            </a:r>
            <a:r>
              <a:rPr lang="en-US" dirty="0" err="1">
                <a:latin typeface="Century Gothic"/>
                <a:cs typeface="Times New Roman"/>
              </a:rPr>
              <a:t>roku</a:t>
            </a:r>
            <a:r>
              <a:rPr lang="en-US" dirty="0">
                <a:latin typeface="Century Gothic"/>
                <a:cs typeface="Times New Roman"/>
              </a:rPr>
              <a:t> je </a:t>
            </a:r>
            <a:r>
              <a:rPr lang="en-US" dirty="0" err="1">
                <a:latin typeface="Century Gothic"/>
                <a:cs typeface="Times New Roman"/>
              </a:rPr>
              <a:t>umożliwiła</a:t>
            </a:r>
            <a:r>
              <a:rPr lang="en-US" dirty="0">
                <a:latin typeface="Century Gothic"/>
                <a:cs typeface="Times New Roman"/>
              </a:rPr>
              <a:t> </a:t>
            </a:r>
            <a:r>
              <a:rPr lang="en-US" dirty="0" err="1">
                <a:latin typeface="Century Gothic"/>
                <a:cs typeface="Times New Roman"/>
              </a:rPr>
              <a:t>i</a:t>
            </a:r>
            <a:r>
              <a:rPr lang="en-US" dirty="0">
                <a:latin typeface="Century Gothic"/>
                <a:cs typeface="Times New Roman"/>
              </a:rPr>
              <a:t> z </a:t>
            </a:r>
            <a:r>
              <a:rPr lang="en-US" dirty="0" err="1">
                <a:latin typeface="Century Gothic"/>
                <a:cs typeface="Times New Roman"/>
              </a:rPr>
              <a:t>entuzjazmem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nauczycieli</a:t>
            </a:r>
            <a:r>
              <a:rPr lang="en-US" dirty="0">
                <a:latin typeface="Century Gothic"/>
                <a:cs typeface="Times New Roman"/>
              </a:rPr>
              <a:t> w </a:t>
            </a:r>
            <a:r>
              <a:rPr lang="en-US" dirty="0" err="1">
                <a:latin typeface="Century Gothic"/>
                <a:cs typeface="Times New Roman"/>
              </a:rPr>
              <a:t>tym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samym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roku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powstała</a:t>
            </a:r>
            <a:r>
              <a:rPr lang="en-US" dirty="0">
                <a:latin typeface="Century Gothic"/>
                <a:cs typeface="Times New Roman"/>
              </a:rPr>
              <a:t> </a:t>
            </a:r>
            <a:r>
              <a:rPr lang="en-US" dirty="0" err="1">
                <a:latin typeface="Century Gothic"/>
                <a:cs typeface="Times New Roman"/>
              </a:rPr>
              <a:t>pracownia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komputerowa</a:t>
            </a:r>
            <a:r>
              <a:rPr lang="en-US" dirty="0">
                <a:latin typeface="Century Gothic"/>
                <a:cs typeface="Times New Roman"/>
              </a:rPr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9950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2DE4C0-EE12-4CAC-98CF-A89349319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9CF03F-5E6E-4B23-89A5-81548BA4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C34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CEBF196-6BFE-4F5E-A377-E1CB9E63854F}"/>
              </a:ext>
            </a:extLst>
          </p:cNvPr>
          <p:cNvSpPr txBox="1"/>
          <p:nvPr/>
        </p:nvSpPr>
        <p:spPr>
          <a:xfrm>
            <a:off x="4654296" y="2706624"/>
            <a:ext cx="6894576" cy="34838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  <a:cs typeface="Times New Roman"/>
              </a:rPr>
              <a:t>Janusz Korczak </a:t>
            </a:r>
            <a:r>
              <a:rPr lang="en-US" dirty="0" err="1">
                <a:latin typeface="Century Gothic"/>
                <a:cs typeface="Times New Roman"/>
              </a:rPr>
              <a:t>urodził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się</a:t>
            </a:r>
            <a:r>
              <a:rPr lang="en-US" dirty="0">
                <a:latin typeface="Century Gothic"/>
                <a:cs typeface="Times New Roman"/>
              </a:rPr>
              <a:t> w Warszawie w </a:t>
            </a:r>
            <a:r>
              <a:rPr lang="en-US" dirty="0" err="1">
                <a:latin typeface="Century Gothic"/>
                <a:cs typeface="Times New Roman"/>
              </a:rPr>
              <a:t>zasymilowanej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rodzinie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żydowskiej</a:t>
            </a:r>
            <a:r>
              <a:rPr lang="en-US" dirty="0">
                <a:latin typeface="Century Gothic"/>
                <a:cs typeface="Times New Roman"/>
              </a:rPr>
              <a:t>. </a:t>
            </a:r>
            <a:r>
              <a:rPr lang="en-US" dirty="0" err="1">
                <a:latin typeface="Century Gothic"/>
                <a:cs typeface="Times New Roman"/>
              </a:rPr>
              <a:t>Został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wychowany</a:t>
            </a:r>
            <a:r>
              <a:rPr lang="en-US" dirty="0">
                <a:latin typeface="Century Gothic"/>
                <a:cs typeface="Times New Roman"/>
              </a:rPr>
              <a:t> w </a:t>
            </a:r>
            <a:r>
              <a:rPr lang="en-US" dirty="0" err="1">
                <a:latin typeface="Century Gothic"/>
                <a:cs typeface="Times New Roman"/>
              </a:rPr>
              <a:t>polskiej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kulturze</a:t>
            </a:r>
            <a:r>
              <a:rPr lang="en-US" dirty="0">
                <a:latin typeface="Century Gothic"/>
                <a:cs typeface="Times New Roman"/>
              </a:rPr>
              <a:t>, w </a:t>
            </a:r>
            <a:r>
              <a:rPr lang="en-US" dirty="0" err="1">
                <a:latin typeface="Century Gothic"/>
                <a:cs typeface="Times New Roman"/>
              </a:rPr>
              <a:t>duchu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pozyfistycznych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haseł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pracy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społecznej</a:t>
            </a:r>
            <a:r>
              <a:rPr lang="en-US" dirty="0">
                <a:latin typeface="Century Gothic"/>
                <a:cs typeface="Times New Roman"/>
              </a:rPr>
              <a:t>. W 1898 </a:t>
            </a:r>
            <a:r>
              <a:rPr lang="en-US" dirty="0" err="1">
                <a:latin typeface="Century Gothic"/>
                <a:cs typeface="Times New Roman"/>
              </a:rPr>
              <a:t>zdał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maturę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i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rozpoczął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studia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na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Wydziale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Lekarskim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Cesarsiego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uniwersytetu</a:t>
            </a:r>
            <a:r>
              <a:rPr lang="en-US" dirty="0">
                <a:latin typeface="Century Gothic"/>
                <a:cs typeface="Times New Roman"/>
              </a:rPr>
              <a:t> w Warszawie, </a:t>
            </a:r>
            <a:r>
              <a:rPr lang="en-US" dirty="0" err="1">
                <a:latin typeface="Century Gothic"/>
                <a:cs typeface="Times New Roman"/>
              </a:rPr>
              <a:t>na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którym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studiował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sześć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lat</a:t>
            </a:r>
            <a:r>
              <a:rPr lang="en-US" dirty="0">
                <a:latin typeface="Century Gothic"/>
                <a:cs typeface="Times New Roman"/>
              </a:rPr>
              <a:t>, </a:t>
            </a:r>
            <a:r>
              <a:rPr lang="en-US" dirty="0" err="1">
                <a:latin typeface="Century Gothic"/>
                <a:cs typeface="Times New Roman"/>
              </a:rPr>
              <a:t>powtarzając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pierwszy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rok</a:t>
            </a:r>
            <a:r>
              <a:rPr lang="en-US" dirty="0">
                <a:latin typeface="Century Gothic"/>
                <a:cs typeface="Times New Roman"/>
              </a:rPr>
              <a:t>.</a:t>
            </a:r>
            <a:r>
              <a:rPr lang="pl-PL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Uczestniczył</a:t>
            </a:r>
            <a:r>
              <a:rPr lang="en-US" dirty="0">
                <a:latin typeface="Century Gothic"/>
                <a:cs typeface="Times New Roman"/>
              </a:rPr>
              <a:t> w </a:t>
            </a:r>
            <a:r>
              <a:rPr lang="en-US" dirty="0" err="1">
                <a:latin typeface="Century Gothic"/>
                <a:cs typeface="Times New Roman"/>
              </a:rPr>
              <a:t>wykładach</a:t>
            </a:r>
            <a:r>
              <a:rPr lang="en-US" dirty="0">
                <a:latin typeface="Century Gothic"/>
                <a:cs typeface="Times New Roman"/>
              </a:rPr>
              <a:t> m.in. Edwarda </a:t>
            </a:r>
            <a:r>
              <a:rPr lang="en-US" dirty="0" err="1">
                <a:latin typeface="Century Gothic"/>
                <a:cs typeface="Times New Roman"/>
              </a:rPr>
              <a:t>Przewoskiego</a:t>
            </a:r>
            <a:r>
              <a:rPr lang="en-US" dirty="0">
                <a:latin typeface="Century Gothic"/>
                <a:cs typeface="Times New Roman"/>
              </a:rPr>
              <a:t> (</a:t>
            </a:r>
            <a:r>
              <a:rPr lang="en-US" dirty="0" err="1">
                <a:latin typeface="Century Gothic"/>
                <a:cs typeface="Times New Roman"/>
              </a:rPr>
              <a:t>anatomia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i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bakteriologia</a:t>
            </a:r>
            <a:r>
              <a:rPr lang="en-US" dirty="0">
                <a:latin typeface="Century Gothic"/>
                <a:cs typeface="Times New Roman"/>
              </a:rPr>
              <a:t>)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/>
                <a:cs typeface="Times New Roman"/>
              </a:rPr>
              <a:t>Od </a:t>
            </a:r>
            <a:r>
              <a:rPr lang="en-US" dirty="0" err="1">
                <a:latin typeface="Century Gothic"/>
                <a:cs typeface="Times New Roman"/>
              </a:rPr>
              <a:t>lat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młodzieńczych</a:t>
            </a:r>
            <a:r>
              <a:rPr lang="en-US" dirty="0">
                <a:latin typeface="Century Gothic"/>
                <a:cs typeface="Times New Roman"/>
              </a:rPr>
              <a:t> </a:t>
            </a:r>
            <a:r>
              <a:rPr lang="en-US" dirty="0" err="1">
                <a:latin typeface="Century Gothic"/>
                <a:cs typeface="Times New Roman"/>
              </a:rPr>
              <a:t>zauważał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potrzeby</a:t>
            </a:r>
            <a:r>
              <a:rPr lang="en-US" dirty="0">
                <a:latin typeface="Century Gothic"/>
                <a:cs typeface="Times New Roman"/>
              </a:rPr>
              <a:t> </a:t>
            </a:r>
            <a:r>
              <a:rPr lang="en-US" dirty="0" err="1">
                <a:latin typeface="Century Gothic"/>
                <a:cs typeface="Times New Roman"/>
              </a:rPr>
              <a:t>i</a:t>
            </a:r>
            <a:r>
              <a:rPr lang="en-US" dirty="0">
                <a:latin typeface="Century Gothic"/>
                <a:cs typeface="Times New Roman"/>
              </a:rPr>
              <a:t> </a:t>
            </a:r>
            <a:r>
              <a:rPr lang="en-US" dirty="0" err="1">
                <a:latin typeface="Century Gothic"/>
                <a:cs typeface="Times New Roman"/>
              </a:rPr>
              <a:t>zainteresowania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dziecka</a:t>
            </a:r>
            <a:r>
              <a:rPr lang="en-US" dirty="0">
                <a:latin typeface="Century Gothic"/>
                <a:cs typeface="Times New Roman"/>
              </a:rPr>
              <a:t>. </a:t>
            </a:r>
            <a:r>
              <a:rPr lang="en-US" dirty="0" err="1">
                <a:latin typeface="Century Gothic"/>
                <a:cs typeface="Times New Roman"/>
              </a:rPr>
              <a:t>Wraz</a:t>
            </a:r>
            <a:r>
              <a:rPr lang="en-US" dirty="0">
                <a:latin typeface="Century Gothic"/>
                <a:cs typeface="Times New Roman"/>
              </a:rPr>
              <a:t> z </a:t>
            </a:r>
            <a:r>
              <a:rPr lang="en-US" dirty="0" err="1">
                <a:latin typeface="Century Gothic"/>
                <a:cs typeface="Times New Roman"/>
              </a:rPr>
              <a:t>Stefanią</a:t>
            </a:r>
            <a:r>
              <a:rPr lang="en-US" dirty="0">
                <a:latin typeface="Century Gothic"/>
                <a:cs typeface="Times New Roman"/>
              </a:rPr>
              <a:t> </a:t>
            </a:r>
            <a:r>
              <a:rPr lang="en-US" dirty="0" err="1">
                <a:latin typeface="Century Gothic"/>
                <a:cs typeface="Times New Roman"/>
              </a:rPr>
              <a:t>Wilczyńską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założył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dom</a:t>
            </a:r>
            <a:r>
              <a:rPr lang="en-US" dirty="0">
                <a:latin typeface="Century Gothic"/>
                <a:cs typeface="Times New Roman"/>
              </a:rPr>
              <a:t> </a:t>
            </a:r>
            <a:r>
              <a:rPr lang="en-US" dirty="0" err="1">
                <a:latin typeface="Century Gothic"/>
                <a:cs typeface="Times New Roman"/>
              </a:rPr>
              <a:t>sierot</a:t>
            </a:r>
            <a:r>
              <a:rPr lang="en-US" dirty="0">
                <a:latin typeface="Century Gothic"/>
                <a:cs typeface="Times New Roman"/>
              </a:rPr>
              <a:t> w Warszawie.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2ACE7ED6-9524-43DF-BF7E-33418D29E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4" r="10743"/>
          <a:stretch/>
        </p:blipFill>
        <p:spPr>
          <a:xfrm>
            <a:off x="20" y="10"/>
            <a:ext cx="4053550" cy="6857989"/>
          </a:xfrm>
          <a:custGeom>
            <a:avLst/>
            <a:gdLst/>
            <a:ahLst/>
            <a:cxnLst/>
            <a:rect l="l" t="t" r="r" b="b"/>
            <a:pathLst>
              <a:path w="4053570" h="6857999">
                <a:moveTo>
                  <a:pt x="0" y="0"/>
                </a:moveTo>
                <a:lnTo>
                  <a:pt x="4022851" y="0"/>
                </a:lnTo>
                <a:lnTo>
                  <a:pt x="4023684" y="7069"/>
                </a:lnTo>
                <a:cubicBezTo>
                  <a:pt x="4038634" y="90834"/>
                  <a:pt x="4036100" y="175741"/>
                  <a:pt x="4040154" y="260014"/>
                </a:cubicBezTo>
                <a:cubicBezTo>
                  <a:pt x="4044969" y="363071"/>
                  <a:pt x="4038888" y="466508"/>
                  <a:pt x="4036607" y="569818"/>
                </a:cubicBezTo>
                <a:cubicBezTo>
                  <a:pt x="4034833" y="657771"/>
                  <a:pt x="4026091" y="745598"/>
                  <a:pt x="4028752" y="833678"/>
                </a:cubicBezTo>
                <a:cubicBezTo>
                  <a:pt x="4028942" y="836724"/>
                  <a:pt x="4028942" y="839770"/>
                  <a:pt x="4028752" y="842816"/>
                </a:cubicBezTo>
                <a:cubicBezTo>
                  <a:pt x="4020643" y="939653"/>
                  <a:pt x="4020643" y="1036998"/>
                  <a:pt x="4028752" y="1133836"/>
                </a:cubicBezTo>
                <a:cubicBezTo>
                  <a:pt x="4031324" y="1174144"/>
                  <a:pt x="4030602" y="1214593"/>
                  <a:pt x="4026598" y="1254787"/>
                </a:cubicBezTo>
                <a:cubicBezTo>
                  <a:pt x="4022797" y="1305935"/>
                  <a:pt x="4010634" y="1357844"/>
                  <a:pt x="4019376" y="1408610"/>
                </a:cubicBezTo>
                <a:cubicBezTo>
                  <a:pt x="4025065" y="1450430"/>
                  <a:pt x="4028194" y="1492566"/>
                  <a:pt x="4028752" y="1534766"/>
                </a:cubicBezTo>
                <a:cubicBezTo>
                  <a:pt x="4033186" y="1629192"/>
                  <a:pt x="4029005" y="1724125"/>
                  <a:pt x="4027358" y="1818805"/>
                </a:cubicBezTo>
                <a:cubicBezTo>
                  <a:pt x="4025584" y="1929096"/>
                  <a:pt x="4028372" y="2039387"/>
                  <a:pt x="4019503" y="2149804"/>
                </a:cubicBezTo>
                <a:cubicBezTo>
                  <a:pt x="4014625" y="2239001"/>
                  <a:pt x="4014625" y="2328401"/>
                  <a:pt x="4019503" y="2417598"/>
                </a:cubicBezTo>
                <a:cubicBezTo>
                  <a:pt x="4021910" y="2499333"/>
                  <a:pt x="4034200" y="2580306"/>
                  <a:pt x="4032173" y="2662929"/>
                </a:cubicBezTo>
                <a:cubicBezTo>
                  <a:pt x="4029765" y="2759258"/>
                  <a:pt x="4018363" y="2855334"/>
                  <a:pt x="4021910" y="2951918"/>
                </a:cubicBezTo>
                <a:cubicBezTo>
                  <a:pt x="4023557" y="2997989"/>
                  <a:pt x="4023684" y="3044060"/>
                  <a:pt x="4024571" y="3090130"/>
                </a:cubicBezTo>
                <a:cubicBezTo>
                  <a:pt x="4025711" y="3145593"/>
                  <a:pt x="4035720" y="3200928"/>
                  <a:pt x="4030145" y="3256264"/>
                </a:cubicBezTo>
                <a:cubicBezTo>
                  <a:pt x="4020897" y="3348533"/>
                  <a:pt x="3996951" y="3439278"/>
                  <a:pt x="4011901" y="3533831"/>
                </a:cubicBezTo>
                <a:cubicBezTo>
                  <a:pt x="4020136" y="3585867"/>
                  <a:pt x="4029385" y="3638030"/>
                  <a:pt x="4034200" y="3690573"/>
                </a:cubicBezTo>
                <a:cubicBezTo>
                  <a:pt x="4038381" y="3737532"/>
                  <a:pt x="4048896" y="3785253"/>
                  <a:pt x="4040914" y="3831958"/>
                </a:cubicBezTo>
                <a:cubicBezTo>
                  <a:pt x="4034073" y="3871937"/>
                  <a:pt x="4037620" y="3911916"/>
                  <a:pt x="4032299" y="3951895"/>
                </a:cubicBezTo>
                <a:cubicBezTo>
                  <a:pt x="4025331" y="4004311"/>
                  <a:pt x="4021657" y="4057616"/>
                  <a:pt x="4016336" y="4110414"/>
                </a:cubicBezTo>
                <a:cubicBezTo>
                  <a:pt x="4011648" y="4158261"/>
                  <a:pt x="4007974" y="4205982"/>
                  <a:pt x="4020643" y="4250911"/>
                </a:cubicBezTo>
                <a:cubicBezTo>
                  <a:pt x="4051684" y="4363994"/>
                  <a:pt x="4034707" y="4476442"/>
                  <a:pt x="4023051" y="4588763"/>
                </a:cubicBezTo>
                <a:cubicBezTo>
                  <a:pt x="4017349" y="4643337"/>
                  <a:pt x="4008987" y="4701084"/>
                  <a:pt x="4021657" y="4751090"/>
                </a:cubicBezTo>
                <a:cubicBezTo>
                  <a:pt x="4044969" y="4839804"/>
                  <a:pt x="4026725" y="4924077"/>
                  <a:pt x="4016589" y="5009238"/>
                </a:cubicBezTo>
                <a:cubicBezTo>
                  <a:pt x="4004363" y="5092546"/>
                  <a:pt x="4006124" y="5177301"/>
                  <a:pt x="4021784" y="5260026"/>
                </a:cubicBezTo>
                <a:cubicBezTo>
                  <a:pt x="4034200" y="5318407"/>
                  <a:pt x="4034200" y="5377804"/>
                  <a:pt x="4035720" y="5436566"/>
                </a:cubicBezTo>
                <a:cubicBezTo>
                  <a:pt x="4036607" y="5473373"/>
                  <a:pt x="4023051" y="5510813"/>
                  <a:pt x="4014055" y="5547492"/>
                </a:cubicBezTo>
                <a:cubicBezTo>
                  <a:pt x="3997965" y="5613743"/>
                  <a:pt x="3992137" y="5681008"/>
                  <a:pt x="4014055" y="5745609"/>
                </a:cubicBezTo>
                <a:cubicBezTo>
                  <a:pt x="4044589" y="5835085"/>
                  <a:pt x="4062073" y="5924561"/>
                  <a:pt x="4049403" y="6019242"/>
                </a:cubicBezTo>
                <a:cubicBezTo>
                  <a:pt x="4042055" y="6077623"/>
                  <a:pt x="4040408" y="6137274"/>
                  <a:pt x="4029385" y="6194894"/>
                </a:cubicBezTo>
                <a:cubicBezTo>
                  <a:pt x="4011268" y="6290463"/>
                  <a:pt x="4017729" y="6385396"/>
                  <a:pt x="4032173" y="6479568"/>
                </a:cubicBezTo>
                <a:cubicBezTo>
                  <a:pt x="4042321" y="6558257"/>
                  <a:pt x="4043423" y="6637846"/>
                  <a:pt x="4035467" y="6716775"/>
                </a:cubicBezTo>
                <a:lnTo>
                  <a:pt x="4025707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5575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A79BBD5-1C43-4F98-BCF3-2C359046D0CA}"/>
              </a:ext>
            </a:extLst>
          </p:cNvPr>
          <p:cNvSpPr txBox="1"/>
          <p:nvPr/>
        </p:nvSpPr>
        <p:spPr>
          <a:xfrm>
            <a:off x="9391651" y="-38099"/>
            <a:ext cx="2838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Obraz 3" descr="Obraz zawierający stół&#10;&#10;Opis wygenerowany automatycznie">
            <a:extLst>
              <a:ext uri="{FF2B5EF4-FFF2-40B4-BE49-F238E27FC236}">
                <a16:creationId xmlns:a16="http://schemas.microsoft.com/office/drawing/2014/main" id="{71AC2EB0-0718-4DB9-81DF-8C49A799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"/>
            <a:ext cx="12190837" cy="685404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5F6C29D-9402-4C10-92F9-206BCE8901B3}"/>
              </a:ext>
            </a:extLst>
          </p:cNvPr>
          <p:cNvSpPr txBox="1"/>
          <p:nvPr/>
        </p:nvSpPr>
        <p:spPr>
          <a:xfrm rot="780000">
            <a:off x="6910199" y="3033637"/>
            <a:ext cx="439729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latin typeface="Century Gothic"/>
                <a:cs typeface="Times New Roman"/>
              </a:rPr>
              <a:t>Oprócz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zajęć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podstawowych</a:t>
            </a:r>
            <a:r>
              <a:rPr lang="en-US" b="1" dirty="0">
                <a:latin typeface="Century Gothic"/>
                <a:cs typeface="Times New Roman"/>
              </a:rPr>
              <a:t>, </a:t>
            </a:r>
            <a:r>
              <a:rPr lang="en-US" b="1" dirty="0" err="1">
                <a:latin typeface="Century Gothic"/>
                <a:cs typeface="Times New Roman"/>
              </a:rPr>
              <a:t>które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były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kiedyś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jedynymi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zajęciami</a:t>
            </a:r>
            <a:r>
              <a:rPr lang="en-US" b="1" dirty="0">
                <a:latin typeface="Century Gothic"/>
                <a:cs typeface="Times New Roman"/>
              </a:rPr>
              <a:t> w </a:t>
            </a:r>
            <a:r>
              <a:rPr lang="en-US" b="1" dirty="0" err="1">
                <a:latin typeface="Century Gothic"/>
                <a:cs typeface="Times New Roman"/>
              </a:rPr>
              <a:t>szkole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takich</a:t>
            </a:r>
            <a:r>
              <a:rPr lang="en-US" b="1" dirty="0">
                <a:latin typeface="Century Gothic"/>
                <a:cs typeface="Times New Roman"/>
              </a:rPr>
              <a:t> jak:</a:t>
            </a:r>
            <a:r>
              <a:rPr lang="pl-PL" b="1" dirty="0">
                <a:latin typeface="Century Gothic"/>
                <a:cs typeface="Times New Roman"/>
              </a:rPr>
              <a:t> M</a:t>
            </a:r>
            <a:r>
              <a:rPr lang="en-US" b="1" dirty="0" err="1">
                <a:latin typeface="Century Gothic"/>
                <a:cs typeface="Times New Roman"/>
              </a:rPr>
              <a:t>atematyka</a:t>
            </a:r>
            <a:r>
              <a:rPr lang="pl-PL" b="1" dirty="0">
                <a:latin typeface="Century Gothic"/>
                <a:cs typeface="Times New Roman"/>
              </a:rPr>
              <a:t>,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historia</a:t>
            </a:r>
            <a:r>
              <a:rPr lang="pl-PL" b="1" dirty="0">
                <a:latin typeface="Century Gothic"/>
                <a:cs typeface="Times New Roman"/>
              </a:rPr>
              <a:t>, </a:t>
            </a:r>
            <a:r>
              <a:rPr lang="pl-PL" b="1" dirty="0" err="1">
                <a:latin typeface="Century Gothic"/>
                <a:cs typeface="Times New Roman"/>
              </a:rPr>
              <a:t>j.polski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szkoła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rozwinęła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się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na</a:t>
            </a:r>
            <a:r>
              <a:rPr lang="en-US" b="1" dirty="0">
                <a:latin typeface="Century Gothic"/>
                <a:cs typeface="Times New Roman"/>
              </a:rPr>
              <a:t> tyle</a:t>
            </a:r>
            <a:r>
              <a:rPr lang="pl-PL" b="1" dirty="0">
                <a:latin typeface="Century Gothic"/>
                <a:cs typeface="Times New Roman"/>
              </a:rPr>
              <a:t>,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że</a:t>
            </a:r>
            <a:r>
              <a:rPr lang="en-US" b="1" dirty="0">
                <a:latin typeface="Century Gothic"/>
                <a:cs typeface="Times New Roman"/>
              </a:rPr>
              <a:t> w </a:t>
            </a:r>
            <a:r>
              <a:rPr lang="en-US" b="1" dirty="0" err="1">
                <a:latin typeface="Century Gothic"/>
                <a:cs typeface="Times New Roman"/>
              </a:rPr>
              <a:t>chwili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obecnej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mamy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już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bardzo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wiele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zajęć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pozalekcyjnych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i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kółek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zainteresowań</a:t>
            </a:r>
            <a:r>
              <a:rPr lang="en-US" b="1" dirty="0">
                <a:latin typeface="Century Gothic"/>
                <a:cs typeface="Times New Roman"/>
              </a:rPr>
              <a:t>. </a:t>
            </a:r>
            <a:r>
              <a:rPr lang="en-US" b="1" dirty="0" err="1">
                <a:latin typeface="Century Gothic"/>
                <a:cs typeface="Times New Roman"/>
              </a:rPr>
              <a:t>Są</a:t>
            </a:r>
            <a:r>
              <a:rPr lang="en-US" b="1" dirty="0">
                <a:latin typeface="Century Gothic"/>
                <a:cs typeface="Times New Roman"/>
              </a:rPr>
              <a:t> to </a:t>
            </a:r>
            <a:r>
              <a:rPr lang="en-US" b="1" dirty="0" err="1">
                <a:latin typeface="Century Gothic"/>
                <a:cs typeface="Times New Roman"/>
              </a:rPr>
              <a:t>między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innymi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kółka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teatralne</a:t>
            </a:r>
            <a:r>
              <a:rPr lang="en-US" b="1" dirty="0">
                <a:latin typeface="Century Gothic"/>
                <a:cs typeface="Times New Roman"/>
              </a:rPr>
              <a:t>, </a:t>
            </a:r>
            <a:r>
              <a:rPr lang="en-US" b="1" dirty="0" err="1">
                <a:latin typeface="Century Gothic"/>
                <a:cs typeface="Times New Roman"/>
              </a:rPr>
              <a:t>zespoły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taneczne</a:t>
            </a:r>
            <a:r>
              <a:rPr lang="en-US" b="1" dirty="0">
                <a:latin typeface="Century Gothic"/>
                <a:cs typeface="Times New Roman"/>
              </a:rPr>
              <a:t>, </a:t>
            </a:r>
            <a:r>
              <a:rPr lang="en-US" b="1" dirty="0" err="1">
                <a:latin typeface="Century Gothic"/>
                <a:cs typeface="Times New Roman"/>
              </a:rPr>
              <a:t>gazetka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szkolna</a:t>
            </a:r>
            <a:r>
              <a:rPr lang="en-US" b="1" dirty="0">
                <a:latin typeface="Century Gothic"/>
                <a:cs typeface="Times New Roman"/>
              </a:rPr>
              <a:t> </a:t>
            </a:r>
            <a:r>
              <a:rPr lang="en-US" b="1" dirty="0" err="1">
                <a:latin typeface="Century Gothic"/>
                <a:cs typeface="Times New Roman"/>
              </a:rPr>
              <a:t>Zlepek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i</a:t>
            </a:r>
            <a:r>
              <a:rPr lang="en-US" b="1" dirty="0">
                <a:latin typeface="Century Gothic"/>
                <a:cs typeface="Times New Roman"/>
              </a:rPr>
              <a:t> j</a:t>
            </a:r>
            <a:r>
              <a:rPr lang="pl-PL" b="1" dirty="0">
                <a:latin typeface="Century Gothic"/>
                <a:cs typeface="Times New Roman"/>
              </a:rPr>
              <a:t>ę</a:t>
            </a:r>
            <a:r>
              <a:rPr lang="en-US" b="1" dirty="0" err="1">
                <a:latin typeface="Century Gothic"/>
                <a:cs typeface="Times New Roman"/>
              </a:rPr>
              <a:t>zyki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obce</a:t>
            </a:r>
            <a:r>
              <a:rPr lang="en-US" b="1" dirty="0">
                <a:latin typeface="Century Gothic"/>
                <a:cs typeface="Times New Roman"/>
              </a:rPr>
              <a:t>. </a:t>
            </a:r>
            <a:r>
              <a:rPr lang="en-US" b="1" dirty="0" err="1">
                <a:latin typeface="Century Gothic"/>
                <a:cs typeface="Times New Roman"/>
              </a:rPr>
              <a:t>Każdy</a:t>
            </a:r>
            <a:r>
              <a:rPr lang="en-US" b="1" dirty="0">
                <a:latin typeface="Century Gothic"/>
                <a:cs typeface="Times New Roman"/>
              </a:rPr>
              <a:t> z </a:t>
            </a:r>
            <a:r>
              <a:rPr lang="en-US" b="1" dirty="0" err="1">
                <a:latin typeface="Century Gothic"/>
                <a:cs typeface="Times New Roman"/>
              </a:rPr>
              <a:t>Korczakowców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może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znaleźć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coś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dla</a:t>
            </a:r>
            <a:r>
              <a:rPr lang="en-US" b="1" dirty="0">
                <a:latin typeface="Century Gothic"/>
                <a:cs typeface="Times New Roman"/>
              </a:rPr>
              <a:t> </a:t>
            </a:r>
            <a:r>
              <a:rPr lang="en-US" b="1" dirty="0" err="1">
                <a:latin typeface="Century Gothic"/>
                <a:cs typeface="Times New Roman"/>
              </a:rPr>
              <a:t>siebie</a:t>
            </a:r>
            <a:r>
              <a:rPr lang="en-US" b="1" dirty="0">
                <a:latin typeface="Century Gothic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0831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rgbClr val="C34D69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4F6A87D-BE4F-49E5-BDF1-53D3EF08D094}"/>
              </a:ext>
            </a:extLst>
          </p:cNvPr>
          <p:cNvSpPr txBox="1"/>
          <p:nvPr/>
        </p:nvSpPr>
        <p:spPr>
          <a:xfrm>
            <a:off x="6095999" y="640706"/>
            <a:ext cx="5264046" cy="553625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70000" lnSpcReduction="20000"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>
                <a:latin typeface="Century Gothic"/>
              </a:rPr>
              <a:t>Ż</a:t>
            </a:r>
            <a:r>
              <a:rPr lang="en-US" b="1" dirty="0" err="1">
                <a:latin typeface="Century Gothic"/>
              </a:rPr>
              <a:t>ycie</a:t>
            </a:r>
            <a:r>
              <a:rPr lang="en-US" b="1" dirty="0">
                <a:latin typeface="Century Gothic"/>
              </a:rPr>
              <a:t> </a:t>
            </a:r>
            <a:r>
              <a:rPr lang="en-US" b="1" dirty="0" err="1">
                <a:latin typeface="Century Gothic"/>
              </a:rPr>
              <a:t>uczniów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kiedyś</a:t>
            </a:r>
            <a:r>
              <a:rPr lang="en-US" b="1" dirty="0">
                <a:latin typeface="Century Gothic"/>
              </a:rPr>
              <a:t> I </a:t>
            </a:r>
            <a:r>
              <a:rPr lang="en-US" b="1" dirty="0" err="1">
                <a:latin typeface="Century Gothic"/>
              </a:rPr>
              <a:t>teraz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toczy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się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zwykle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na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korytarzach</a:t>
            </a:r>
            <a:r>
              <a:rPr lang="en-US" b="1" dirty="0">
                <a:latin typeface="Century Gothic"/>
              </a:rPr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/>
              </a:rPr>
              <a:t>Szkolny korytarz jak w każdej szkole jest długi i szeroki , aby </a:t>
            </a:r>
            <a:r>
              <a:rPr lang="en-US" b="1" dirty="0" err="1">
                <a:latin typeface="Century Gothic"/>
              </a:rPr>
              <a:t>uczniowie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swobodnie</a:t>
            </a:r>
            <a:r>
              <a:rPr lang="pl-PL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się</a:t>
            </a:r>
            <a:r>
              <a:rPr lang="en-US" b="1" dirty="0">
                <a:latin typeface="Century Gothic"/>
              </a:rPr>
              <a:t> poruszali i na przerwach odpoczywali. Na ścianach są powieszone znaki </a:t>
            </a:r>
            <a:r>
              <a:rPr lang="en-US" b="1" dirty="0" err="1">
                <a:latin typeface="Century Gothic"/>
              </a:rPr>
              <a:t>ewakuacyjne</a:t>
            </a:r>
            <a:r>
              <a:rPr lang="en-US" b="1" dirty="0">
                <a:latin typeface="Century Gothic"/>
              </a:rPr>
              <a:t>,</a:t>
            </a:r>
            <a:r>
              <a:rPr lang="pl-PL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gaśnice</a:t>
            </a:r>
            <a:r>
              <a:rPr lang="en-US" b="1" dirty="0">
                <a:latin typeface="Century Gothic"/>
              </a:rPr>
              <a:t> i plan szkoły . W głównym korytarzu, z prawej strony przy </a:t>
            </a:r>
            <a:r>
              <a:rPr lang="en-US" b="1" dirty="0" err="1">
                <a:latin typeface="Century Gothic"/>
              </a:rPr>
              <a:t>schodach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znajduj</a:t>
            </a:r>
            <a:r>
              <a:rPr lang="pl-PL" b="1" dirty="0">
                <a:latin typeface="Century Gothic"/>
              </a:rPr>
              <a:t>e</a:t>
            </a:r>
            <a:r>
              <a:rPr lang="en-US" b="1" dirty="0">
                <a:latin typeface="Century Gothic"/>
              </a:rPr>
              <a:t> się sekretariat. P</a:t>
            </a:r>
            <a:r>
              <a:rPr lang="pl-PL" b="1" dirty="0">
                <a:latin typeface="Century Gothic"/>
              </a:rPr>
              <a:t>o</a:t>
            </a:r>
            <a:r>
              <a:rPr lang="en-US" b="1" dirty="0">
                <a:latin typeface="Century Gothic"/>
              </a:rPr>
              <a:t> lewej stonie od </a:t>
            </a:r>
            <a:r>
              <a:rPr lang="en-US" b="1" dirty="0" err="1">
                <a:latin typeface="Century Gothic"/>
              </a:rPr>
              <a:t>wejścia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znajduj</a:t>
            </a:r>
            <a:r>
              <a:rPr lang="pl-PL" b="1" dirty="0">
                <a:latin typeface="Century Gothic"/>
              </a:rPr>
              <a:t>e</a:t>
            </a:r>
            <a:r>
              <a:rPr lang="en-US" b="1" dirty="0">
                <a:latin typeface="Century Gothic"/>
              </a:rPr>
              <a:t> się popiersie naszego patrona Janusza Korczaka. Wisi tam tablica w której się znajdują zastępstwa dla wszystkich uczniów i nauczycieli . W korytarzu przy wejściu są tablice na </a:t>
            </a:r>
            <a:r>
              <a:rPr lang="en-US" b="1" dirty="0" err="1">
                <a:latin typeface="Century Gothic"/>
              </a:rPr>
              <a:t>których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wisz</a:t>
            </a:r>
            <a:r>
              <a:rPr lang="pl-PL" b="1" dirty="0">
                <a:latin typeface="Century Gothic"/>
              </a:rPr>
              <a:t>ą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zdj</a:t>
            </a:r>
            <a:r>
              <a:rPr lang="pl-PL" b="1" dirty="0">
                <a:latin typeface="Century Gothic"/>
              </a:rPr>
              <a:t>ę</a:t>
            </a:r>
            <a:r>
              <a:rPr lang="en-US" b="1" dirty="0" err="1">
                <a:latin typeface="Century Gothic"/>
              </a:rPr>
              <a:t>cia</a:t>
            </a:r>
            <a:r>
              <a:rPr lang="pl-PL" b="1" dirty="0">
                <a:latin typeface="Century Gothic"/>
              </a:rPr>
              <a:t>,</a:t>
            </a:r>
            <a:r>
              <a:rPr lang="en-US" b="1" dirty="0">
                <a:latin typeface="Century Gothic"/>
              </a:rPr>
              <a:t> rysunki i osiągnięcia szkoły. Kawałek dalej stoją dwa automaty z napojami i jedzeniem. Na ścianach są powieszone stojaki, a w nich są kwiaty. Gdy idziemy po schodach możemy zobaczyć też tabliczkę mnożenia dla utrwalenia wiadomości. Na drzwiach do każdej klasy jest informacja, z </a:t>
            </a:r>
            <a:r>
              <a:rPr lang="pl-PL" b="1" dirty="0">
                <a:latin typeface="Century Gothic"/>
              </a:rPr>
              <a:t>której możemy </a:t>
            </a:r>
            <a:r>
              <a:rPr lang="en-US" b="1" dirty="0" err="1">
                <a:latin typeface="Century Gothic"/>
              </a:rPr>
              <a:t>się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dowiedzie</a:t>
            </a:r>
            <a:r>
              <a:rPr lang="pl-PL" b="1" dirty="0">
                <a:latin typeface="Century Gothic"/>
              </a:rPr>
              <a:t>ć</a:t>
            </a:r>
            <a:r>
              <a:rPr lang="en-US" b="1" dirty="0">
                <a:latin typeface="Century Gothic"/>
              </a:rPr>
              <a:t> jaka to klasa i </a:t>
            </a:r>
            <a:r>
              <a:rPr lang="en-US" b="1" dirty="0" err="1">
                <a:latin typeface="Century Gothic"/>
              </a:rPr>
              <a:t>przedmiot</a:t>
            </a:r>
            <a:r>
              <a:rPr lang="en-US" b="1" dirty="0">
                <a:latin typeface="Century Gothic"/>
              </a:rPr>
              <a:t>.</a:t>
            </a:r>
            <a:r>
              <a:rPr lang="pl-PL" b="1" dirty="0">
                <a:latin typeface="Century Gothic"/>
              </a:rPr>
              <a:t> </a:t>
            </a:r>
            <a:r>
              <a:rPr lang="en-US" b="1" dirty="0">
                <a:latin typeface="Century Gothic"/>
              </a:rPr>
              <a:t>W piwnicy znajdują się szatnie dla uczniów. Na parterze jest wejście na basen i wejście główne. </a:t>
            </a:r>
            <a:endParaRPr lang="en-US" b="1" dirty="0"/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Century Gothic"/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entury Gothic"/>
              </a:rPr>
              <a:t>Po </a:t>
            </a:r>
            <a:r>
              <a:rPr lang="en-US" b="1" dirty="0" err="1">
                <a:latin typeface="Century Gothic"/>
              </a:rPr>
              <a:t>każdej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stronie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korytarza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są</a:t>
            </a:r>
            <a:r>
              <a:rPr lang="en-US" b="1" dirty="0">
                <a:latin typeface="Century Gothic"/>
              </a:rPr>
              <a:t> po </a:t>
            </a:r>
            <a:r>
              <a:rPr lang="en-US" b="1" dirty="0" err="1">
                <a:latin typeface="Century Gothic"/>
              </a:rPr>
              <a:t>trzy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klasy</a:t>
            </a:r>
            <a:r>
              <a:rPr lang="en-US" b="1" dirty="0">
                <a:latin typeface="Century Gothic"/>
              </a:rPr>
              <a:t> a </a:t>
            </a:r>
            <a:r>
              <a:rPr lang="en-US" b="1" dirty="0" err="1">
                <a:latin typeface="Century Gothic"/>
              </a:rPr>
              <a:t>na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samym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końcu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są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dwie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klasy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i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wielkie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okno</a:t>
            </a:r>
            <a:r>
              <a:rPr lang="en-US" b="1" dirty="0">
                <a:latin typeface="Century Gothic"/>
              </a:rPr>
              <a:t>. Na </a:t>
            </a:r>
            <a:r>
              <a:rPr lang="en-US" b="1" dirty="0" err="1">
                <a:latin typeface="Century Gothic"/>
              </a:rPr>
              <a:t>pierwszym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piętrze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znajduje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się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siedem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klas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i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także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wielkie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okno</a:t>
            </a:r>
            <a:r>
              <a:rPr lang="en-US" b="1" dirty="0">
                <a:latin typeface="Century Gothic"/>
              </a:rPr>
              <a:t>.</a:t>
            </a:r>
            <a:r>
              <a:rPr lang="pl-PL" b="1" dirty="0">
                <a:latin typeface="Century Gothic"/>
              </a:rPr>
              <a:t> </a:t>
            </a:r>
            <a:r>
              <a:rPr lang="en-US" b="1" dirty="0">
                <a:latin typeface="Century Gothic"/>
              </a:rPr>
              <a:t>Na </a:t>
            </a:r>
            <a:r>
              <a:rPr lang="en-US" b="1" dirty="0" err="1">
                <a:latin typeface="Century Gothic"/>
              </a:rPr>
              <a:t>drugim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piętrze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znajduje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się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małe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drzewo</a:t>
            </a:r>
            <a:r>
              <a:rPr lang="en-US" b="1" dirty="0">
                <a:latin typeface="Century Gothic"/>
              </a:rPr>
              <a:t> z </a:t>
            </a:r>
            <a:r>
              <a:rPr lang="en-US" b="1" dirty="0" err="1">
                <a:latin typeface="Century Gothic"/>
              </a:rPr>
              <a:t>różnymi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kwiatami</a:t>
            </a:r>
            <a:r>
              <a:rPr lang="pl-PL" b="1" dirty="0">
                <a:latin typeface="Century Gothic"/>
              </a:rPr>
              <a:t>,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są</a:t>
            </a:r>
            <a:r>
              <a:rPr lang="en-US" b="1" dirty="0">
                <a:latin typeface="Century Gothic"/>
              </a:rPr>
              <a:t> tam </a:t>
            </a:r>
            <a:r>
              <a:rPr lang="en-US" b="1" dirty="0" err="1">
                <a:latin typeface="Century Gothic"/>
              </a:rPr>
              <a:t>też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trzy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klasy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i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wielkie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okno</a:t>
            </a:r>
            <a:r>
              <a:rPr lang="pl-PL" b="1" dirty="0">
                <a:latin typeface="Century Gothic"/>
              </a:rPr>
              <a:t>. N</a:t>
            </a:r>
            <a:r>
              <a:rPr lang="en-US" b="1" dirty="0">
                <a:latin typeface="Century Gothic"/>
              </a:rPr>
              <a:t>a </a:t>
            </a:r>
            <a:r>
              <a:rPr lang="en-US" b="1" dirty="0" err="1">
                <a:latin typeface="Century Gothic"/>
              </a:rPr>
              <a:t>pierwszym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piętrze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znajdują</a:t>
            </a:r>
            <a:r>
              <a:rPr lang="pl-PL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się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jeszcze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dwie</a:t>
            </a:r>
            <a:r>
              <a:rPr lang="en-US" b="1" dirty="0">
                <a:latin typeface="Century Gothic"/>
              </a:rPr>
              <a:t> stare </a:t>
            </a:r>
            <a:r>
              <a:rPr lang="en-US" b="1" dirty="0" err="1">
                <a:latin typeface="Century Gothic"/>
              </a:rPr>
              <a:t>ławki</a:t>
            </a:r>
            <a:r>
              <a:rPr lang="en-US" b="1" dirty="0">
                <a:latin typeface="Century Gothic"/>
              </a:rPr>
              <a:t> z </a:t>
            </a:r>
            <a:r>
              <a:rPr lang="en-US" b="1" dirty="0" err="1">
                <a:latin typeface="Century Gothic"/>
              </a:rPr>
              <a:t>czasów</a:t>
            </a:r>
            <a:r>
              <a:rPr lang="en-US" b="1" dirty="0">
                <a:latin typeface="Century Gothic"/>
              </a:rPr>
              <a:t> </a:t>
            </a:r>
            <a:r>
              <a:rPr lang="en-US" b="1" dirty="0" err="1">
                <a:latin typeface="Century Gothic"/>
              </a:rPr>
              <a:t>pradziadków</a:t>
            </a:r>
            <a:r>
              <a:rPr lang="en-US" b="1" dirty="0">
                <a:latin typeface="Century Gothic"/>
              </a:rPr>
              <a:t>.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653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EBDD1931-9E86-4402-9A68-33A2D9EF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, siedzi, wewnątrz, dziecko&#10;&#10;Opis wygenerowany automatycznie">
            <a:extLst>
              <a:ext uri="{FF2B5EF4-FFF2-40B4-BE49-F238E27FC236}">
                <a16:creationId xmlns:a16="http://schemas.microsoft.com/office/drawing/2014/main" id="{004E871E-199B-4B64-AC7F-A8ED3BD2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88" y="2324984"/>
            <a:ext cx="3453635" cy="228422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5109354-9C5D-4F8C-B0E6-D1043C7BF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rgbClr val="C34D69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6304" y="2368177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34D69"/>
          </a:solidFill>
          <a:ln w="38100" cap="rnd">
            <a:solidFill>
              <a:srgbClr val="C34D6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C41D3A5-0107-4716-A496-C776826A6B98}"/>
              </a:ext>
            </a:extLst>
          </p:cNvPr>
          <p:cNvSpPr txBox="1"/>
          <p:nvPr/>
        </p:nvSpPr>
        <p:spPr>
          <a:xfrm>
            <a:off x="5759354" y="2664886"/>
            <a:ext cx="5461095" cy="355078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Szkoła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przez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lata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rozbudowywała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się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.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Nie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było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basenu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placu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zabaw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i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różnych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innych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 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rzeczy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.</a:t>
            </a:r>
            <a:r>
              <a:rPr lang="en-US" dirty="0">
                <a:solidFill>
                  <a:srgbClr val="FFFFFF"/>
                </a:solidFill>
                <a:latin typeface="Century Gothic"/>
              </a:rPr>
              <a:t> </a:t>
            </a:r>
            <a:endParaRPr lang="pl-PL" dirty="0">
              <a:solidFill>
                <a:srgbClr val="FFFFFF"/>
              </a:solidFill>
              <a:latin typeface="Century Gothic"/>
              <a:cs typeface="Times New Roman"/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FFFFFF"/>
                </a:solidFill>
                <a:latin typeface="Century Gothic"/>
                <a:cs typeface="Times New Roman"/>
              </a:rPr>
              <a:t>P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owracając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z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tej</a:t>
            </a:r>
            <a:r>
              <a:rPr lang="pl-PL" dirty="0">
                <a:solidFill>
                  <a:srgbClr val="FFFFFF"/>
                </a:solidFill>
                <a:latin typeface="Century Gothic"/>
                <a:cs typeface="Times New Roman"/>
              </a:rPr>
              <a:t> dalekiej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podróży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w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prze</a:t>
            </a:r>
            <a:r>
              <a:rPr lang="pl-PL" dirty="0" err="1">
                <a:solidFill>
                  <a:srgbClr val="FFFFFF"/>
                </a:solidFill>
                <a:latin typeface="Century Gothic"/>
                <a:cs typeface="Times New Roman"/>
              </a:rPr>
              <a:t>sz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łość</a:t>
            </a:r>
            <a:r>
              <a:rPr lang="pl-PL" dirty="0">
                <a:solidFill>
                  <a:srgbClr val="FFFFFF"/>
                </a:solidFill>
                <a:latin typeface="Century Gothic"/>
                <a:cs typeface="Times New Roman"/>
              </a:rPr>
              <a:t> naszej szkoły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 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chcieli</a:t>
            </a:r>
            <a:r>
              <a:rPr lang="pl-PL" dirty="0">
                <a:solidFill>
                  <a:srgbClr val="FFFFFF"/>
                </a:solidFill>
                <a:latin typeface="Century Gothic"/>
                <a:cs typeface="Times New Roman"/>
              </a:rPr>
              <a:t>by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śmy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się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już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pożegnać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w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jakże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krótkim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liście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z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przes</a:t>
            </a:r>
            <a:r>
              <a:rPr lang="pl-PL" dirty="0">
                <a:solidFill>
                  <a:srgbClr val="FFFFFF"/>
                </a:solidFill>
                <a:latin typeface="Century Gothic"/>
                <a:cs typeface="Times New Roman"/>
              </a:rPr>
              <a:t>z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łości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 </a:t>
            </a:r>
            <a:br>
              <a:rPr lang="en-US" dirty="0">
                <a:latin typeface="Century Gothic"/>
              </a:rPr>
            </a:b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życzy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jak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najlepiej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: </a:t>
            </a:r>
            <a:r>
              <a:rPr lang="en-US" dirty="0" err="1">
                <a:solidFill>
                  <a:srgbClr val="FFFFFF"/>
                </a:solidFill>
                <a:latin typeface="Century Gothic"/>
                <a:cs typeface="Times New Roman"/>
              </a:rPr>
              <a:t>klasa</a:t>
            </a:r>
            <a:r>
              <a:rPr lang="en-US" dirty="0">
                <a:solidFill>
                  <a:srgbClr val="FFFFFF"/>
                </a:solidFill>
                <a:latin typeface="Century Gothic"/>
                <a:cs typeface="Times New Roman"/>
              </a:rPr>
              <a:t> 5C</a:t>
            </a:r>
            <a:br>
              <a:rPr lang="en-US" dirty="0"/>
            </a:br>
            <a:endParaRPr lang="en-US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6436237" y="1971579"/>
              <a:ext cx="360" cy="21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8237" y="1956150"/>
                <a:ext cx="36000" cy="3270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9193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3"/>
      </a:lt2>
      <a:accent1>
        <a:srgbClr val="C34D69"/>
      </a:accent1>
      <a:accent2>
        <a:srgbClr val="B13B89"/>
      </a:accent2>
      <a:accent3>
        <a:srgbClr val="BB4DC3"/>
      </a:accent3>
      <a:accent4>
        <a:srgbClr val="773BB1"/>
      </a:accent4>
      <a:accent5>
        <a:srgbClr val="584DC3"/>
      </a:accent5>
      <a:accent6>
        <a:srgbClr val="3B61B1"/>
      </a:accent6>
      <a:hlink>
        <a:srgbClr val="775AC8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770</Words>
  <Application>Microsoft Office PowerPoint</Application>
  <PresentationFormat>Panoramiczny</PresentationFormat>
  <Paragraphs>21</Paragraphs>
  <Slides>10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Century Gothic</vt:lpstr>
      <vt:lpstr>Modern Love</vt:lpstr>
      <vt:lpstr>The Hand</vt:lpstr>
      <vt:lpstr>Times New Roman</vt:lpstr>
      <vt:lpstr>SketchyVTI</vt:lpstr>
      <vt:lpstr>Projekt Wehikuł czasu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</dc:creator>
  <cp:lastModifiedBy>Aneta Czapska</cp:lastModifiedBy>
  <cp:revision>376</cp:revision>
  <dcterms:created xsi:type="dcterms:W3CDTF">2021-03-15T07:40:48Z</dcterms:created>
  <dcterms:modified xsi:type="dcterms:W3CDTF">2021-05-03T15:01:38Z</dcterms:modified>
</cp:coreProperties>
</file>